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18" autoAdjust="0"/>
  </p:normalViewPr>
  <p:slideViewPr>
    <p:cSldViewPr>
      <p:cViewPr varScale="1">
        <p:scale>
          <a:sx n="65" d="100"/>
          <a:sy n="65" d="100"/>
        </p:scale>
        <p:origin x="-153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8C346-8B59-4223-8559-1336B73B31B5}" type="datetimeFigureOut">
              <a:rPr lang="es-UY" smtClean="0"/>
              <a:t>23/09/2014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17AA-312D-4F1E-A675-B811E7F9E891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4662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E97A127-4166-4DA2-8E4B-A7212AA3C6D1}" type="datetimeFigureOut">
              <a:rPr lang="es-UY" smtClean="0"/>
              <a:t>23/09/2014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0B35834-F736-4550-8043-CBA2BF780CA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0824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97A127-4166-4DA2-8E4B-A7212AA3C6D1}" type="datetimeFigureOut">
              <a:rPr lang="es-UY" smtClean="0"/>
              <a:t>23/09/2014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B35834-F736-4550-8043-CBA2BF780CAD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6797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840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1029" name="Imagen 10" descr="Logo Guyer 2011 Ing Blanco baja RG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6343650"/>
            <a:ext cx="15922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8229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3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b="1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192.169.197.208/~wwwmteor/wp-content/uploads/2012/06/crean-concien.jpg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8352928" cy="1872208"/>
          </a:xfrm>
        </p:spPr>
        <p:txBody>
          <a:bodyPr>
            <a:normAutofit/>
          </a:bodyPr>
          <a:lstStyle/>
          <a:p>
            <a:r>
              <a:rPr lang="es-UY" sz="2800" b="1" dirty="0">
                <a:solidFill>
                  <a:schemeClr val="tx1"/>
                </a:solidFill>
              </a:rPr>
              <a:t>Desarrollo </a:t>
            </a:r>
            <a:r>
              <a:rPr lang="es-UY" sz="2800" b="1" dirty="0" smtClean="0">
                <a:solidFill>
                  <a:schemeClr val="tx1"/>
                </a:solidFill>
              </a:rPr>
              <a:t>Constitucional </a:t>
            </a:r>
            <a:r>
              <a:rPr lang="es-UY" sz="2800" b="1" dirty="0">
                <a:solidFill>
                  <a:schemeClr val="tx1"/>
                </a:solidFill>
              </a:rPr>
              <a:t>en Uruguay de los conceptos </a:t>
            </a:r>
            <a:br>
              <a:rPr lang="es-UY" sz="2800" b="1" dirty="0">
                <a:solidFill>
                  <a:schemeClr val="tx1"/>
                </a:solidFill>
              </a:rPr>
            </a:br>
            <a:r>
              <a:rPr lang="es-UY" sz="2800" b="1" dirty="0">
                <a:solidFill>
                  <a:schemeClr val="tx1"/>
                </a:solidFill>
              </a:rPr>
              <a:t>“Madre Naturaleza” e "In Dubio Pro </a:t>
            </a:r>
            <a:r>
              <a:rPr lang="es-UY" sz="2800" b="1" dirty="0" smtClean="0">
                <a:solidFill>
                  <a:schemeClr val="tx1"/>
                </a:solidFill>
              </a:rPr>
              <a:t>Natura“</a:t>
            </a:r>
            <a:r>
              <a:rPr lang="es-UY" sz="2700" b="1" dirty="0" smtClean="0"/>
              <a:t/>
            </a:r>
            <a:br>
              <a:rPr lang="es-UY" sz="2700" b="1" dirty="0" smtClean="0"/>
            </a:br>
            <a:r>
              <a:rPr lang="es-UY" b="1" dirty="0"/>
              <a:t/>
            </a:r>
            <a:br>
              <a:rPr lang="es-UY" b="1" dirty="0"/>
            </a:br>
            <a:endParaRPr lang="es-UY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s-UY" dirty="0" smtClean="0"/>
          </a:p>
          <a:p>
            <a:r>
              <a:rPr lang="es-UY" dirty="0" smtClean="0"/>
              <a:t>Dra. Anabela Aldaz</a:t>
            </a:r>
            <a:endParaRPr lang="es-UY" dirty="0"/>
          </a:p>
          <a:p>
            <a:r>
              <a:rPr lang="es-UY" sz="2300" dirty="0" smtClean="0"/>
              <a:t>Montevideo – Uruguay</a:t>
            </a:r>
          </a:p>
          <a:p>
            <a:endParaRPr lang="es-UY" sz="2300" dirty="0"/>
          </a:p>
          <a:p>
            <a:r>
              <a:rPr lang="es-UY" sz="2300" b="1" dirty="0" smtClean="0"/>
              <a:t>Seminario Internacional Riela – Costa Rica 2014</a:t>
            </a:r>
            <a:endParaRPr lang="es-UY" sz="2300" b="1" dirty="0"/>
          </a:p>
        </p:txBody>
      </p:sp>
      <p:pic>
        <p:nvPicPr>
          <p:cNvPr id="1026" name="Picture 2" descr="https://encrypted-tbn0.gstatic.com/images?q=tbn:ANd9GcRDsBtrW6jwZqZrRaZ8eHVUPyUQ1I8CFd8RVHRyOz0BX-GYnOv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2088232" cy="1897452"/>
          </a:xfrm>
          <a:prstGeom prst="rect">
            <a:avLst/>
          </a:prstGeom>
          <a:noFill/>
          <a:effectLst>
            <a:innerShdw blurRad="63500" dist="50800" dir="18900000">
              <a:schemeClr val="tx1"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 </a:t>
            </a:r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rectores del </a:t>
            </a:r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Ordenamiento </a:t>
            </a:r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Territorio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46" y="1484784"/>
            <a:ext cx="4306644" cy="467466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525963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es-UY" sz="2400" dirty="0" smtClean="0">
                <a:latin typeface="+mn-lt"/>
              </a:rPr>
              <a:t>planificación </a:t>
            </a:r>
            <a:r>
              <a:rPr lang="es-UY" sz="2400" dirty="0">
                <a:latin typeface="+mn-lt"/>
              </a:rPr>
              <a:t>ambientalmente sustentable, con equidad social y cohesión territorial, </a:t>
            </a:r>
            <a:endParaRPr lang="es-UY" sz="2400" dirty="0" smtClean="0">
              <a:latin typeface="+mn-lt"/>
            </a:endParaRPr>
          </a:p>
          <a:p>
            <a:pPr algn="just">
              <a:spcAft>
                <a:spcPts val="1800"/>
              </a:spcAft>
            </a:pPr>
            <a:r>
              <a:rPr lang="es-UY" sz="2400" dirty="0" smtClean="0">
                <a:latin typeface="+mn-lt"/>
              </a:rPr>
              <a:t>conciliación </a:t>
            </a:r>
            <a:r>
              <a:rPr lang="es-UY" sz="2400" dirty="0">
                <a:latin typeface="+mn-lt"/>
              </a:rPr>
              <a:t>del desarrollo económico, la sustentabilidad ambiental y la equidad social, con objetivos de desarrollo </a:t>
            </a:r>
            <a:r>
              <a:rPr lang="es-UY" sz="2400" dirty="0" smtClean="0">
                <a:latin typeface="+mn-lt"/>
              </a:rPr>
              <a:t>integral y sostenible del territorio,</a:t>
            </a:r>
          </a:p>
          <a:p>
            <a:pPr algn="just">
              <a:spcAft>
                <a:spcPts val="1800"/>
              </a:spcAft>
            </a:pPr>
            <a:r>
              <a:rPr lang="es-UY" sz="2400" dirty="0" smtClean="0">
                <a:latin typeface="+mn-lt"/>
              </a:rPr>
              <a:t>creación </a:t>
            </a:r>
            <a:r>
              <a:rPr lang="es-UY" sz="2400" dirty="0">
                <a:latin typeface="+mn-lt"/>
              </a:rPr>
              <a:t>de condiciones para el acceso igualitario de todos los habitantes a una calidad de vida </a:t>
            </a:r>
            <a:r>
              <a:rPr lang="es-UY" sz="2400" dirty="0" smtClean="0">
                <a:latin typeface="+mn-lt"/>
              </a:rPr>
              <a:t>digna,</a:t>
            </a:r>
          </a:p>
          <a:p>
            <a:pPr algn="just">
              <a:spcAft>
                <a:spcPts val="1800"/>
              </a:spcAft>
            </a:pPr>
            <a:r>
              <a:rPr lang="es-UY" sz="2400" dirty="0" smtClean="0">
                <a:latin typeface="+mn-lt"/>
              </a:rPr>
              <a:t>prevención </a:t>
            </a:r>
            <a:r>
              <a:rPr lang="es-UY" sz="2400" dirty="0">
                <a:latin typeface="+mn-lt"/>
              </a:rPr>
              <a:t>de los conflictos de incidencia </a:t>
            </a:r>
            <a:r>
              <a:rPr lang="es-UY" sz="2400" dirty="0" smtClean="0">
                <a:latin typeface="+mn-lt"/>
              </a:rPr>
              <a:t>territorial</a:t>
            </a:r>
          </a:p>
        </p:txBody>
      </p:sp>
    </p:spTree>
    <p:extLst>
      <p:ext uri="{BB962C8B-B14F-4D97-AF65-F5344CB8AC3E}">
        <p14:creationId xmlns:p14="http://schemas.microsoft.com/office/powerpoint/2010/main" val="17993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Orden Público Ambiental </a:t>
            </a:r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reconocido en la Constitución </a:t>
            </a:r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Ley.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30763"/>
          </a:xfrm>
        </p:spPr>
        <p:txBody>
          <a:bodyPr>
            <a:noAutofit/>
          </a:bodyPr>
          <a:lstStyle/>
          <a:p>
            <a:pPr algn="just"/>
            <a:r>
              <a:rPr lang="es-UY" sz="2400" dirty="0">
                <a:latin typeface="+mn-lt"/>
              </a:rPr>
              <a:t>El concepto de orden público ambiental se resume como el </a:t>
            </a:r>
            <a:r>
              <a:rPr lang="es-UY" sz="2400" b="1" u="sng" dirty="0">
                <a:latin typeface="+mn-lt"/>
              </a:rPr>
              <a:t>deber </a:t>
            </a:r>
            <a:r>
              <a:rPr lang="es-UY" sz="2400" dirty="0">
                <a:latin typeface="+mn-lt"/>
              </a:rPr>
              <a:t>constitucional y legal del </a:t>
            </a:r>
            <a:r>
              <a:rPr lang="es-UY" sz="2400" dirty="0" smtClean="0">
                <a:latin typeface="+mn-lt"/>
              </a:rPr>
              <a:t>ESTADO de </a:t>
            </a:r>
            <a:r>
              <a:rPr lang="es-UY" sz="2400" dirty="0">
                <a:latin typeface="+mn-lt"/>
              </a:rPr>
              <a:t>intervenir en materia ambiental. No es una facultad. </a:t>
            </a:r>
            <a:endParaRPr lang="es-UY" sz="2400" dirty="0" smtClean="0">
              <a:latin typeface="+mn-lt"/>
            </a:endParaRPr>
          </a:p>
          <a:p>
            <a:pPr marL="0" indent="0" algn="just">
              <a:buNone/>
            </a:pPr>
            <a:endParaRPr lang="es-UY" sz="2400" dirty="0">
              <a:latin typeface="+mn-lt"/>
            </a:endParaRPr>
          </a:p>
          <a:p>
            <a:pPr algn="just"/>
            <a:r>
              <a:rPr lang="es-UY" sz="2400" dirty="0" smtClean="0">
                <a:latin typeface="+mn-lt"/>
              </a:rPr>
              <a:t>“La </a:t>
            </a:r>
            <a:r>
              <a:rPr lang="es-UY" sz="2400" dirty="0">
                <a:latin typeface="+mn-lt"/>
              </a:rPr>
              <a:t>función pública de la protección ambiental </a:t>
            </a:r>
            <a:r>
              <a:rPr lang="es-UY" sz="2400" dirty="0" smtClean="0">
                <a:latin typeface="+mn-lt"/>
              </a:rPr>
              <a:t>y </a:t>
            </a:r>
            <a:r>
              <a:rPr lang="es-UY" sz="2400" dirty="0">
                <a:latin typeface="+mn-lt"/>
              </a:rPr>
              <a:t>su regulación y </a:t>
            </a:r>
            <a:r>
              <a:rPr lang="es-UY" sz="2400" dirty="0" smtClean="0">
                <a:latin typeface="+mn-lt"/>
              </a:rPr>
              <a:t>ejercicio </a:t>
            </a:r>
            <a:r>
              <a:rPr lang="es-UY" sz="2400" dirty="0">
                <a:latin typeface="+mn-lt"/>
              </a:rPr>
              <a:t>se cuentan entre las obligaciones indelegables del Estado (...) Las normas que mandan a preservar el ambiente son de orden público y establecen derechos y deberes para todos, sin ninguna excepción</a:t>
            </a:r>
            <a:r>
              <a:rPr lang="es-UY" sz="2400" dirty="0" smtClean="0">
                <a:latin typeface="+mn-lt"/>
              </a:rPr>
              <a:t>.” </a:t>
            </a:r>
            <a:endParaRPr lang="es-UY" sz="2400" dirty="0">
              <a:latin typeface="+mn-lt"/>
            </a:endParaRPr>
          </a:p>
          <a:p>
            <a:pPr algn="just"/>
            <a:endParaRPr lang="es-UY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7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536" y="-171400"/>
            <a:ext cx="8291264" cy="1143000"/>
          </a:xfrm>
        </p:spPr>
        <p:txBody>
          <a:bodyPr>
            <a:normAutofit/>
          </a:bodyPr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como Guardián </a:t>
            </a:r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Garante </a:t>
            </a:r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protección del </a:t>
            </a:r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35882"/>
            <a:ext cx="8157592" cy="4752528"/>
          </a:xfrm>
        </p:spPr>
        <p:txBody>
          <a:bodyPr>
            <a:noAutofit/>
          </a:bodyPr>
          <a:lstStyle/>
          <a:p>
            <a:pPr algn="just"/>
            <a:r>
              <a:rPr lang="es-UY" sz="2400" dirty="0">
                <a:latin typeface="+mn-lt"/>
              </a:rPr>
              <a:t>La protección ambiental integra el </a:t>
            </a:r>
            <a:r>
              <a:rPr lang="es-UY" sz="2400" dirty="0" smtClean="0">
                <a:latin typeface="+mn-lt"/>
              </a:rPr>
              <a:t>concepto </a:t>
            </a:r>
            <a:r>
              <a:rPr lang="es-UY" sz="2400" dirty="0">
                <a:latin typeface="+mn-lt"/>
              </a:rPr>
              <a:t>de </a:t>
            </a:r>
            <a:r>
              <a:rPr lang="es-UY" sz="2400" dirty="0" smtClean="0">
                <a:latin typeface="+mn-lt"/>
              </a:rPr>
              <a:t>seguridad </a:t>
            </a:r>
            <a:r>
              <a:rPr lang="es-UY" sz="2400" dirty="0">
                <a:latin typeface="+mn-lt"/>
              </a:rPr>
              <a:t>y </a:t>
            </a:r>
            <a:r>
              <a:rPr lang="es-UY" sz="2400" dirty="0" smtClean="0">
                <a:latin typeface="+mn-lt"/>
              </a:rPr>
              <a:t>tranquilidad </a:t>
            </a:r>
            <a:r>
              <a:rPr lang="es-UY" sz="2400" dirty="0">
                <a:latin typeface="+mn-lt"/>
              </a:rPr>
              <a:t>públicas</a:t>
            </a:r>
            <a:r>
              <a:rPr lang="es-UY" sz="2400" dirty="0" smtClean="0">
                <a:latin typeface="+mn-lt"/>
              </a:rPr>
              <a:t>. </a:t>
            </a:r>
          </a:p>
          <a:p>
            <a:pPr marL="0" indent="0" algn="just">
              <a:buNone/>
            </a:pPr>
            <a:endParaRPr lang="es-UY" sz="2400" dirty="0" smtClean="0">
              <a:latin typeface="+mn-lt"/>
            </a:endParaRPr>
          </a:p>
          <a:p>
            <a:pPr algn="just"/>
            <a:r>
              <a:rPr lang="es-UY" sz="2400" dirty="0" smtClean="0">
                <a:latin typeface="+mn-lt"/>
              </a:rPr>
              <a:t>Estado obligado </a:t>
            </a:r>
            <a:r>
              <a:rPr lang="es-UY" sz="2400" dirty="0">
                <a:latin typeface="+mn-lt"/>
              </a:rPr>
              <a:t>a ejercer sus poderes-deberes de Policía Ambiental</a:t>
            </a:r>
            <a:r>
              <a:rPr lang="es-UY" sz="2400" dirty="0" smtClean="0">
                <a:latin typeface="+mn-lt"/>
              </a:rPr>
              <a:t>.</a:t>
            </a:r>
          </a:p>
          <a:p>
            <a:pPr algn="just"/>
            <a:endParaRPr lang="es-UY" sz="2400" dirty="0" smtClean="0">
              <a:latin typeface="+mn-lt"/>
            </a:endParaRPr>
          </a:p>
          <a:p>
            <a:pPr algn="just"/>
            <a:r>
              <a:rPr lang="es-UY" sz="2400" dirty="0" smtClean="0">
                <a:latin typeface="+mn-lt"/>
              </a:rPr>
              <a:t>Responsabilidad </a:t>
            </a:r>
            <a:r>
              <a:rPr lang="es-UY" sz="2400" dirty="0">
                <a:latin typeface="+mn-lt"/>
              </a:rPr>
              <a:t>por el daño ambiental no se limita a quienes directamente producen el hecho contaminador. Abarca también a quienes tienen que ver con el </a:t>
            </a:r>
            <a:r>
              <a:rPr lang="es-UY" sz="2400" dirty="0" smtClean="0">
                <a:latin typeface="+mn-lt"/>
              </a:rPr>
              <a:t>“poder </a:t>
            </a:r>
            <a:r>
              <a:rPr lang="es-UY" sz="2400" dirty="0">
                <a:latin typeface="+mn-lt"/>
              </a:rPr>
              <a:t>ordenador o de policía </a:t>
            </a:r>
            <a:r>
              <a:rPr lang="es-UY" sz="2400" dirty="0" smtClean="0">
                <a:latin typeface="+mn-lt"/>
              </a:rPr>
              <a:t>ambiental”.</a:t>
            </a:r>
            <a:endParaRPr lang="es-UY" sz="2400" dirty="0">
              <a:latin typeface="+mn-lt"/>
            </a:endParaRPr>
          </a:p>
          <a:p>
            <a:endParaRPr lang="es-UY" sz="24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676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Objetiva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256584"/>
          </a:xfrm>
        </p:spPr>
        <p:txBody>
          <a:bodyPr>
            <a:noAutofit/>
          </a:bodyPr>
          <a:lstStyle/>
          <a:p>
            <a:pPr algn="just"/>
            <a:r>
              <a:rPr lang="es-UY" sz="2400" dirty="0">
                <a:latin typeface="+mn-lt"/>
              </a:rPr>
              <a:t>El </a:t>
            </a:r>
            <a:r>
              <a:rPr lang="es-UY" sz="2400" dirty="0" smtClean="0">
                <a:latin typeface="+mn-lt"/>
              </a:rPr>
              <a:t>Estado tiene funciones </a:t>
            </a:r>
            <a:r>
              <a:rPr lang="es-UY" sz="2400" dirty="0">
                <a:latin typeface="+mn-lt"/>
              </a:rPr>
              <a:t>de protección del </a:t>
            </a:r>
            <a:r>
              <a:rPr lang="es-UY" sz="2400" dirty="0" smtClean="0">
                <a:latin typeface="+mn-lt"/>
              </a:rPr>
              <a:t>ambiente </a:t>
            </a:r>
            <a:r>
              <a:rPr lang="es-UY" sz="2400" dirty="0">
                <a:latin typeface="+mn-lt"/>
              </a:rPr>
              <a:t>y de control de las fuentes de </a:t>
            </a:r>
            <a:r>
              <a:rPr lang="es-UY" sz="2400" dirty="0" smtClean="0">
                <a:latin typeface="+mn-lt"/>
              </a:rPr>
              <a:t>peligro.</a:t>
            </a:r>
          </a:p>
          <a:p>
            <a:pPr algn="just"/>
            <a:endParaRPr lang="es-UY" sz="2400" dirty="0" smtClean="0">
              <a:latin typeface="+mn-lt"/>
            </a:endParaRPr>
          </a:p>
          <a:p>
            <a:r>
              <a:rPr lang="es-UY" sz="2400" dirty="0" smtClean="0">
                <a:latin typeface="+mn-lt"/>
              </a:rPr>
              <a:t>Emplazado</a:t>
            </a:r>
            <a:r>
              <a:rPr lang="es-UY" sz="2400" dirty="0">
                <a:latin typeface="+mn-lt"/>
              </a:rPr>
              <a:t>, sin evasión posible, en una posición de garante de la integridad del bien jurídico medio ambiente</a:t>
            </a:r>
            <a:r>
              <a:rPr lang="es-UY" sz="2400" dirty="0" smtClean="0">
                <a:latin typeface="+mn-lt"/>
              </a:rPr>
              <a:t>: responsabilidad objetiva</a:t>
            </a:r>
            <a:r>
              <a:rPr lang="es-UY" sz="2400" dirty="0">
                <a:latin typeface="+mn-lt"/>
              </a:rPr>
              <a:t>.</a:t>
            </a:r>
            <a:br>
              <a:rPr lang="es-UY" sz="2400" dirty="0">
                <a:latin typeface="+mn-lt"/>
              </a:rPr>
            </a:br>
            <a:endParaRPr lang="es-UY" sz="2400" dirty="0">
              <a:latin typeface="+mn-lt"/>
            </a:endParaRPr>
          </a:p>
          <a:p>
            <a:pPr algn="just"/>
            <a:r>
              <a:rPr lang="es-UY" sz="2400" dirty="0">
                <a:latin typeface="+mn-lt"/>
              </a:rPr>
              <a:t>No impedir un resultado que se tiene la obligación de evitar, equivale a producirlo </a:t>
            </a:r>
            <a:r>
              <a:rPr lang="es-UY" sz="2400" dirty="0" smtClean="0">
                <a:latin typeface="+mn-lt"/>
              </a:rPr>
              <a:t> (artículo </a:t>
            </a:r>
            <a:r>
              <a:rPr lang="es-UY" sz="2400" dirty="0">
                <a:latin typeface="+mn-lt"/>
              </a:rPr>
              <a:t>3º del Código Penal </a:t>
            </a:r>
            <a:r>
              <a:rPr lang="es-UY" sz="2400" dirty="0" smtClean="0">
                <a:latin typeface="+mn-lt"/>
              </a:rPr>
              <a:t>Uruguayo).</a:t>
            </a:r>
            <a:endParaRPr lang="es-UY" sz="2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07" y="5002907"/>
            <a:ext cx="1855093" cy="18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>
                <a:ea typeface="ＭＳ Ｐゴシック" charset="-128"/>
              </a:rPr>
              <a:t>G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840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pic>
        <p:nvPicPr>
          <p:cNvPr id="5125" name="Imagen 5" descr="logo-color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489" y="188913"/>
            <a:ext cx="1944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419475" y="6308725"/>
            <a:ext cx="1873250" cy="433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127" name="Imagen 1" descr="More-than-100-years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6335713"/>
            <a:ext cx="494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13" y="762000"/>
            <a:ext cx="6252439" cy="540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n 4" descr="Sello-más-de-100-añ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1246188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58645" y="2164794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Gracias por su atención!</a:t>
            </a:r>
            <a:endParaRPr lang="es-UY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92.169.197.208/~wwwmteor/wp-content/uploads/2012/06/crean-conci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58649" cy="54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47 de la Constitución de la República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41704" y="2060848"/>
            <a:ext cx="8075240" cy="3387098"/>
          </a:xfrm>
        </p:spPr>
        <p:txBody>
          <a:bodyPr/>
          <a:lstStyle/>
          <a:p>
            <a:pPr marL="0" indent="0">
              <a:buNone/>
            </a:pPr>
            <a:endParaRPr lang="es-UY" sz="1800" b="1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</a:pPr>
            <a:r>
              <a:rPr lang="es-UY" sz="2800" b="1" dirty="0" smtClean="0">
                <a:solidFill>
                  <a:schemeClr val="bg1"/>
                </a:solidFill>
                <a:latin typeface="+mn-lt"/>
              </a:rPr>
              <a:t>Desde 1997, nuestra Carta Magna establece:</a:t>
            </a:r>
          </a:p>
          <a:p>
            <a:pPr marL="0" indent="0" algn="just">
              <a:buNone/>
            </a:pPr>
            <a:endParaRPr lang="es-UY" sz="2800" b="1" dirty="0" smtClean="0">
              <a:solidFill>
                <a:schemeClr val="bg1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es-UY" sz="2800" b="1" i="1" dirty="0" smtClean="0">
                <a:solidFill>
                  <a:schemeClr val="bg1"/>
                </a:solidFill>
                <a:latin typeface="+mn-lt"/>
              </a:rPr>
              <a:t>“La </a:t>
            </a:r>
            <a:r>
              <a:rPr lang="es-UY" sz="2800" b="1" i="1" dirty="0">
                <a:solidFill>
                  <a:schemeClr val="bg1"/>
                </a:solidFill>
                <a:latin typeface="+mn-lt"/>
              </a:rPr>
              <a:t>protección del medio ambiente es de interés general </a:t>
            </a:r>
            <a:r>
              <a:rPr lang="es-UY" sz="2800" b="1" i="1" dirty="0" smtClean="0">
                <a:solidFill>
                  <a:schemeClr val="bg1"/>
                </a:solidFill>
                <a:latin typeface="+mn-lt"/>
              </a:rPr>
              <a:t>y las </a:t>
            </a:r>
            <a:r>
              <a:rPr lang="es-UY" sz="2800" b="1" i="1" dirty="0">
                <a:solidFill>
                  <a:schemeClr val="bg1"/>
                </a:solidFill>
                <a:latin typeface="+mn-lt"/>
              </a:rPr>
              <a:t>personas deberán abstenerse de cualquier acto que cause depredación, destrucción o contaminación graves al medio ambiente</a:t>
            </a:r>
            <a:r>
              <a:rPr lang="es-UY" sz="2800" b="1" i="1" dirty="0" smtClean="0">
                <a:solidFill>
                  <a:schemeClr val="bg1"/>
                </a:solidFill>
                <a:latin typeface="+mn-lt"/>
              </a:rPr>
              <a:t>.”</a:t>
            </a:r>
            <a:endParaRPr lang="es-UY" sz="2800" i="1" dirty="0">
              <a:solidFill>
                <a:schemeClr val="bg1"/>
              </a:solidFill>
              <a:latin typeface="+mn-lt"/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328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Protección Constitucional de los Recursos Hídricos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13" y="1375250"/>
            <a:ext cx="5991447" cy="4305794"/>
          </a:xfr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UY" sz="2400" dirty="0">
                <a:latin typeface="+mn-lt"/>
              </a:rPr>
              <a:t>Desde el </a:t>
            </a:r>
            <a:r>
              <a:rPr lang="es-UY" sz="2400" dirty="0" smtClean="0">
                <a:latin typeface="+mn-lt"/>
              </a:rPr>
              <a:t>2004 </a:t>
            </a:r>
            <a:r>
              <a:rPr lang="es-UY" sz="2400" dirty="0">
                <a:latin typeface="+mn-lt"/>
              </a:rPr>
              <a:t>además la misma Constitución establece que el agua es un recurso esencial para la vida y que el acceso al agua potable es un derecho humano fundamental. </a:t>
            </a:r>
            <a:endParaRPr lang="es-UY" sz="2400" dirty="0" smtClean="0">
              <a:latin typeface="+mn-lt"/>
            </a:endParaRPr>
          </a:p>
          <a:p>
            <a:pPr algn="just"/>
            <a:r>
              <a:rPr lang="es-UY" sz="2400" dirty="0" smtClean="0">
                <a:latin typeface="+mn-lt"/>
              </a:rPr>
              <a:t>Señala </a:t>
            </a:r>
            <a:r>
              <a:rPr lang="es-UY" sz="2400" dirty="0">
                <a:latin typeface="+mn-lt"/>
              </a:rPr>
              <a:t>que las aguas superficiales integradas al </a:t>
            </a:r>
            <a:r>
              <a:rPr lang="es-UY" sz="2400" dirty="0" smtClean="0">
                <a:latin typeface="+mn-lt"/>
              </a:rPr>
              <a:t>ciclo hidrológico </a:t>
            </a:r>
            <a:r>
              <a:rPr lang="es-UY" sz="2400" dirty="0">
                <a:latin typeface="+mn-lt"/>
              </a:rPr>
              <a:t>constituyen un recurso unitario, subordinado al interés general, que forma parte del </a:t>
            </a:r>
            <a:r>
              <a:rPr lang="es-UY" sz="2400" dirty="0" smtClean="0">
                <a:latin typeface="+mn-lt"/>
              </a:rPr>
              <a:t>dominio público </a:t>
            </a:r>
            <a:r>
              <a:rPr lang="es-UY" sz="2400" dirty="0">
                <a:latin typeface="+mn-lt"/>
              </a:rPr>
              <a:t>estatal como dominio público </a:t>
            </a:r>
            <a:r>
              <a:rPr lang="es-UY" sz="2400" dirty="0" smtClean="0">
                <a:latin typeface="+mn-lt"/>
              </a:rPr>
              <a:t>hidráulico</a:t>
            </a:r>
            <a:r>
              <a:rPr lang="es-UY" sz="2400" dirty="0" smtClean="0">
                <a:solidFill>
                  <a:schemeClr val="bg1"/>
                </a:solidFill>
                <a:latin typeface="+mn-lt"/>
              </a:rPr>
              <a:t>.</a:t>
            </a:r>
            <a:endParaRPr lang="es-UY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8800"/>
            <a:ext cx="2445565" cy="28884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7529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80" y="2526753"/>
            <a:ext cx="2531456" cy="22703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Protección del Medio Ambiente, 17.283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7435" y="1196752"/>
            <a:ext cx="8496945" cy="24482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UY" sz="2800" dirty="0" smtClean="0">
                <a:latin typeface="+mn-lt"/>
              </a:rPr>
              <a:t>Declara </a:t>
            </a:r>
            <a:r>
              <a:rPr lang="es-UY" sz="2800" dirty="0">
                <a:latin typeface="+mn-lt"/>
              </a:rPr>
              <a:t>de interés general la protección del agua, la reducción y el adecuado manejo de sustancias tóxicas o peligrosas y la prevención de </a:t>
            </a:r>
            <a:r>
              <a:rPr lang="es-UY" sz="2800" dirty="0" smtClean="0">
                <a:latin typeface="+mn-lt"/>
              </a:rPr>
              <a:t>los impactos </a:t>
            </a:r>
            <a:r>
              <a:rPr lang="es-UY" sz="2800" dirty="0">
                <a:latin typeface="+mn-lt"/>
              </a:rPr>
              <a:t>ambientales </a:t>
            </a:r>
            <a:r>
              <a:rPr lang="es-UY" sz="2800" dirty="0" smtClean="0">
                <a:latin typeface="+mn-lt"/>
              </a:rPr>
              <a:t>negativos.</a:t>
            </a:r>
          </a:p>
          <a:p>
            <a:pPr marL="0" indent="0" algn="just">
              <a:buNone/>
            </a:pPr>
            <a:endParaRPr lang="es-UY" sz="2800" dirty="0">
              <a:latin typeface="+mn-lt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16811" y="4941168"/>
            <a:ext cx="8030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s-UY" sz="2800" b="1" dirty="0">
                <a:solidFill>
                  <a:prstClr val="black"/>
                </a:solidFill>
                <a:ea typeface="ＭＳ Ｐゴシック" pitchFamily="-112" charset="-128"/>
                <a:cs typeface="Arial"/>
              </a:rPr>
              <a:t>Los habitantes de la República tienen el derecho a ser protegidos de un ambiente sano y equilibrado.</a:t>
            </a:r>
          </a:p>
        </p:txBody>
      </p:sp>
    </p:spTree>
    <p:extLst>
      <p:ext uri="{BB962C8B-B14F-4D97-AF65-F5344CB8AC3E}">
        <p14:creationId xmlns:p14="http://schemas.microsoft.com/office/powerpoint/2010/main" val="1897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Deber del Estado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501008"/>
            <a:ext cx="8445624" cy="2089803"/>
          </a:xfrm>
        </p:spPr>
        <p:txBody>
          <a:bodyPr>
            <a:sp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es-UY" sz="2400" dirty="0" smtClean="0"/>
              <a:t>Es </a:t>
            </a:r>
            <a:r>
              <a:rPr lang="es-UY" sz="2400" dirty="0"/>
              <a:t>deber fundamental del Estado y de las entidades públicas en general, proteger el ambiente, y si este fuera deteriorado, </a:t>
            </a:r>
            <a:r>
              <a:rPr lang="es-UY" sz="2400" dirty="0" smtClean="0"/>
              <a:t>recuperarlo </a:t>
            </a:r>
            <a:r>
              <a:rPr lang="es-UY" sz="2400" dirty="0"/>
              <a:t>o exigir que sea </a:t>
            </a:r>
            <a:r>
              <a:rPr lang="es-UY" sz="2400" dirty="0" smtClean="0"/>
              <a:t>recuperado.</a:t>
            </a:r>
          </a:p>
          <a:p>
            <a:pPr marL="0" indent="0" algn="just">
              <a:spcAft>
                <a:spcPts val="600"/>
              </a:spcAft>
              <a:buNone/>
            </a:pPr>
            <a:r>
              <a:rPr lang="es-UY" sz="2400" dirty="0" smtClean="0"/>
              <a:t>Específicamente la Ley le </a:t>
            </a:r>
            <a:r>
              <a:rPr lang="es-UY" sz="2400" dirty="0"/>
              <a:t>impone </a:t>
            </a:r>
            <a:r>
              <a:rPr lang="es-UY" sz="2400" dirty="0" smtClean="0"/>
              <a:t>al Estado la </a:t>
            </a:r>
            <a:r>
              <a:rPr lang="es-UY" sz="2400" dirty="0"/>
              <a:t>gestión </a:t>
            </a:r>
            <a:r>
              <a:rPr lang="es-UY" sz="2400" dirty="0" smtClean="0"/>
              <a:t>ambientalmente sustentable </a:t>
            </a:r>
            <a:r>
              <a:rPr lang="es-UY" sz="2400" dirty="0"/>
              <a:t>de los recursos </a:t>
            </a:r>
            <a:r>
              <a:rPr lang="es-UY" sz="2400" dirty="0" smtClean="0"/>
              <a:t>hídricos.</a:t>
            </a:r>
            <a:endParaRPr lang="es-UY" sz="2400" dirty="0"/>
          </a:p>
        </p:txBody>
      </p:sp>
      <p:pic>
        <p:nvPicPr>
          <p:cNvPr id="2050" name="Picture 2" descr="Just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8" y="-135778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ust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-1342548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052736"/>
            <a:ext cx="2813131" cy="222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817">
            <a:off x="2765871" y="1231718"/>
            <a:ext cx="3833815" cy="2260656"/>
          </a:xfrm>
          <a:prstGeom prst="rect">
            <a:avLst/>
          </a:prstGeom>
          <a:ln w="3175" cap="rnd"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Uruguay: País Natural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8825" y="3074612"/>
            <a:ext cx="8635320" cy="2952328"/>
          </a:xfrm>
        </p:spPr>
        <p:txBody>
          <a:bodyPr/>
          <a:lstStyle/>
          <a:p>
            <a:pPr marL="0" indent="0">
              <a:buNone/>
            </a:pPr>
            <a:endParaRPr lang="es-UY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UY" sz="24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UY" sz="2400" dirty="0" smtClean="0">
                <a:latin typeface="+mn-lt"/>
              </a:rPr>
              <a:t>Como </a:t>
            </a:r>
            <a:r>
              <a:rPr lang="es-UY" sz="2400" dirty="0">
                <a:latin typeface="+mn-lt"/>
              </a:rPr>
              <a:t>principios de política ambiental </a:t>
            </a:r>
            <a:r>
              <a:rPr lang="es-UY" sz="2400" dirty="0" smtClean="0">
                <a:latin typeface="+mn-lt"/>
              </a:rPr>
              <a:t>la </a:t>
            </a:r>
            <a:r>
              <a:rPr lang="es-UY" sz="2400" dirty="0">
                <a:latin typeface="+mn-lt"/>
              </a:rPr>
              <a:t>Ley estipula: que la República se distinguirá en el contexto de las naciones como País Natural, y que la </a:t>
            </a:r>
            <a:r>
              <a:rPr lang="es-UY" sz="2400" b="1" u="sng" dirty="0">
                <a:latin typeface="+mn-lt"/>
              </a:rPr>
              <a:t>prevención y la previsión </a:t>
            </a:r>
            <a:r>
              <a:rPr lang="es-UY" sz="2400" dirty="0">
                <a:latin typeface="+mn-lt"/>
              </a:rPr>
              <a:t>son criterios prioritarios frente a cualquier otro en la gestión </a:t>
            </a:r>
            <a:r>
              <a:rPr lang="es-UY" sz="2400" dirty="0" smtClean="0">
                <a:latin typeface="+mn-lt"/>
              </a:rPr>
              <a:t>ambiental.</a:t>
            </a:r>
          </a:p>
        </p:txBody>
      </p:sp>
      <p:sp>
        <p:nvSpPr>
          <p:cNvPr id="4" name="AutoShape 2" descr="data:image/jpeg;base64,/9j/4AAQSkZJRgABAQAAAQABAAD/2wCEAAkGBxQSEhQUEhIVFRUUFBQUFBQVFRQWFBUUFRQWFxcUFxUYHCggGBwlHBQUITEhJSkrLi4uFx8zODMsNygtLisBCgoKDg0OGhAQGCwkHyQsLCwsLCwsLCwsLCwvLCwsLCwsLCwsLCwsLC4sNCwsLCwsLCwsLCwsNCwtLDcsLCwsLP/AABEIAKoBAAMBIgACEQEDEQH/xAAcAAACAwEBAQEAAAAAAAAAAAADBAECBQAGBwj/xABFEAABAwEEBgYHBgQDCQAAAAABAAIDEQQSITEFE0FRYXEGFCIygaFCUpGxwdHwBzNicoLhFSNDohaSshckU1RjZIPC8f/EABoBAAMBAQEBAAAAAAAAAAAAAAABAgMEBQb/xAAyEQACAgECAwYFAgcBAAAAAAAAAQIRAxIxBBMhMkFRYbHwQnGRodEFgRUiUsHC4eIU/9oADAMBAAIRAxEAPwD5tdUhqKGKbq+2PFbBXVa4i3F1xFCsGGqbqJcTUej3GJ82TGPZHze8OIA5BhJ8Em63CxG6uuotxaMXR60OBIhdTUmcGmDom0q9pyOaTkluxrrsZF1QWJmSAtpeaRUBwqCKg5HHYd6d0Dok2qdkLTQvD6YVxaxzgPEgDxQ5JK3sC3oybqi6jhi64qKsDRTRF1a64gdgbqi6j3F2rQOwN1RdRi1dcQOwN1dRHuKLiTHYG6pDUW4uuKRgwFKJcUhqABUXAI1xcGIECouojhi64gAFF1Ee4uuIABRdRHuLriBnXFIYmhGrCJWcdiurU6tNCNW1aLGKhi9lpGwXNB2ZwGMlsdI7j/LlaPIBeYEK+mQ2LrGgAG4uiJeP/G8k+VVycVPTofdqX9zbDG9XyPC9CrA2W1xNe+NovDsyMMjZMaXA0bSNtRRfoGz2ONjBGxjWsALQwDshpzFNy/O2jrZJZ36yF114aQHUBpUUwrtX1WzfaXBdcXMeLsjGNGBe6MjGWmWBBqOW9cP6ngy5JJxVo6eFyQimmYf2v6Fa0tnZGavIEkpeKNDRdZG2OuNa1JAwujwxfsmsV/SDXUwije8+NGj3pfpnp3rs14sjpGXtjkaHhzoy6rQ4E0rThvXuPs70aLFYprXKKOkbfAOFImAlo/UST4hXNyw8Hol2n0X7/wCiUlPNa23PkVvgAlkaMhJIByDyAl3Rp0sJxOJOJPE5otjsJlkZG2l57msbXAVcaCp8V6d0upzJdTMuLjGvTWfonM+1Psgua1gJNXdnAA50/EFiBiUckZbPw++xTTXcK6tRcTdxcWK7ATuLricuLriQClxRcTdxdq0DTFLi7Vrc0joGWCOGR7RdtDS6OmJNLuBGw9oYIOlNGOs8r4pKXmGjrpqK0Bz8VCnF7P2ujLdoy9Wp1a0bFo98zrkbbzqF1BTJoqSSdgCCI09S2FYrq1IjTYiVtUnqQrE7inVLZg0S50Ek9QGxvjYQa1cX1y5USeqUqad0OmJ6pRqk7qVIiRYdRLVLtUndWuESNQupAhRBCnhAriBGsy0meIVOqWhqFYQJaytJniFfRfsp0gBrbM7b/MYDtwuvb5NPtXjBAmbE98UjZIzRzDUH4EbQsOJhzsbgaYnokmF6YdGTY5jdH8p5JjOwDaw8R7lm2bQc8gBZZ5XA5OEb7p/VSnmvsGj7fBpCEte0E0F+I5tO8babiFnN6O2uz4WS1Vj2Ryit3gDSnuXDDj5RWifSS8dmby4dXa2MLov9nbi4SWsANGIiBBLj+MjADgM0X7RNP6xpstn7TW9qdzRVoDTgyowpXM8hvWrLofSE4uz2lsbPS1YxI8Ke9ea09JDEzq1kxZUGWXN0rhkKj0RwwU428uZSlLU13LZeZUkowpKvVnitStDo+ylqs5/68X+sK/V12oXpydpo5kqZ7vRdkeNNzvLHBtwm8QbtCxgBrlsPsWFBaNRoiJ7I4zI+WSMvcwFwa4PxB34AVS82n7U5hjdO8tIocqkbic1nvnkMQhLjq2uLmswoHGuPmfauOOCXTVXw/RJ/k2c13ef3PbQ6PZ16D+W271CtLgu3qZ5Z8UDolZQLFZnsaxjb56wXwmV0w/CQCQvPxaftbWNY2d4a0UGWVKAVotLROl4WRRNcbRE6IknUuFyWpB7Qdy2UzKxyYcijW+23lf58y1KN377iXWhtpi0q9rGhrI4WQjVta5rA6XYBhj8E2/RRdabGI2Qi7YGvfrI7zQcauLBSrqlYtr09L1mWeAmLWUBAoagDC9sJ+aW/jVp1jZdc6+0FrXGndJqRxC05M+6l0/xSJ1x7/fU9TbLRE1+jpyI5BI6SN8mpbGHNddAJZjSh+KydOaGFisskDWgy2q0ubHUAuELSLoB8Wj9SzrRpKS0lrLTM8xX7xo0EtwpUDDZ7yj9JdMG0TskjvARBoiLqXqtNb54k4+CIYpxlFfO/Do7XqNyTT9/M9EIW2qd9mOVins0kZ/BG0MkHLsj2rzl9wYLRExr7Rb7RNcc5gfq42uAutacKkvGO4cFnRWuVj3yNeQ+QOD3DNwf3q80Wx6SniZq45XNbWtBTAnOhzFeCqOCUduu3p1+9MWqzelteqn0nLG1gEcccLewyhkcbtaU20krvwSf8M10mjorgJfetExDQKtkkDjeoMAGsp+pZsekJmmUh/wB997UNN440NCM+0fajQ6btLQxrZXAMFG0pUAZAmlSBU4FHKkuzV/8AND1J7++oyy1NZBarUIo3Ga1NZAHMaWsDA594N5FoplgFrWNuqtQiEbCyOF1otTjG0mR7mF5BJHZbUgACi8m8vLGxk9hpLmt2AuzPkE//ABi0lobrXXbtymGLaXaHfhhiieFvb33L6eoRkCtjCzR8DNs80s7uTAI2+GJPgsMQrZmke9jGOcS2OtwUHZrmKoQs66Ifyp34v1/BDSZmiBT1daeoXalVqCkZnV12oWlqFxgRqCkWECILOtLUK3V1HMI0mb1dWEC09Qp6ulrBRM0WdSIFqNs6nq6WsekzoWlhDmktIyIwI8VuQdJ7S0Uvtdxc0V9oSmoU9W4LOaxz7STLWpbFdJaYnnF18hunNreyDzpmsvULXFkO5T1I7inFwiqj0Bxb3MfULurrXFjO5d1Q7k+YLQZBs6jq62Opncp6mUPIh6GY3V1HV1sdUXdURzUGhmObOoFnWz1ZQbMjmD0mOYFws61+rKero5oaTH6sp6utfq/Bd1dLmIekyOrqws61erruqo5oaTL6upEC1Oqq3V0cwNJlalTqFqCzqdQp5iHTMrULtQtTq6kWdLmBpMvULtQtTq6g2dHNHpGBZ1dtnToahW21xQtvyyMjbve4N9+a5+cPQA1Cu2zrx+l/tMgZhZo3TO2Od2I/mV5W2dJ7XacHyljT6EXYb7cz7VnLiFE0jgkz6bbdJ2eHCSVgPqg3nf5W4rOf0ljP3cbncXdkezNeEsNnpszWxBGV5vEfqE12eh24uDj8XU9I3TDzkGN8z5pyyaSkJADxU7KNXnomJpka8bLxWSW8n9Tujhgtkj3UZ9aldu5F1QXj4bW9uT3e2vvWjDpeQbjzHyU4uPzY+07JnwsXsb2pCgwDYkbPpkHvCnEYhaMU7XCoIIXo4v1SD7To5Z8K1sgOp4KHQJwKt1ejj4lTVpnLKDW6EOrhQbOraQ0pDD95I0H1Qbzz+kYrxulOnj71LPE0AHF0tSXcA1pFB41Wj4lIFhk9keuNmUdWXm9H9PYyaTxGM+swlzfYcR5rbsvSGCQ4Sx033rvLBwCz/iEF0dr9mV/5ZjHVlPV01HKx3dcDyIPuRbi2hxMZ9YuzOWJrdGf1dcbOnyxddV84nQZ/VVPV0/dXXUc4NIh1dT1dPXV11Tzg0CHV12oT9xVLEc4egRMK4QJ26Fwalzx6RIwKNSnaLqI5waD4vpb7T7TJhAxkLfWPbk9pwHsK8naJ5J3X5pHSO3vJNOVcvBKRhaFniXO5s6lBINZYFsWWFL2WFadnYuPLkZvCHUZs7VowhKxBNsK83IzqSGo0zGUoHo7HrlkaobYjMKUa9FbIsmhjbUzBIWmoNFntkRWyLNjo9BZreD3jdO/Z+yLarKJB2nOp+F2HsC88JEaC1ub3T8Qkpyj2XRk8afUraOi7T3Xe2iz/APCdDUtr4k+5ersdp1gO8Z/PyRiE1xeSPSxUeNd0TiPeZ7C8fFCk6Hwf8L+94I817UiioaHND4vL/Ux0vA+dz9F2tP8ALkmj5PqPdVEsc1qgOErnjiT7ivbWiwh3dPgse12MjMU8FouMm+07KUYeB1l6TSU7TQeORRB0pI7zRT8rh51KyZbO3ghakjIrox8XlW0n7+YpYMb3iegj6SNdkYhwL3A+bUx/Gcam5dpmC8mvO7Si8sLOXYUr7EzYNCXz2phCN+OP+X4rtx8Tnbp/gwnw+JI35ekUINA8HbnRKP6WNAqGtJ3GSn/qrnow1wp1xrzuNz3k1S/+D3bC135XMx/uXoYp32k/qjhlGK2a+4qenRGdn9koqP7VR/T4f8rIf1NTE3Q+UVpC88rvwKBJ0XkBxhkA/LWnkurTHuMtQL/aB/2zxzcPgFUfaBn/ALs7DLtHH+1Cm6Pub3mOFPWbQe1Lu0RjmKbMDVNY4+2Gpjcn2hUOFnccDjePs7qGPtCOeoA4F76jnRhCUGhSRWoGeddmeKqdBv8Aw7x2s0+XENTPndns60bPGErGnYiuKcjsUR2JNxuSMRTMZXHN2bwQ8x6YjkSDHo7JFzSRuPNkRhIs8SIrJFi0WaDJckVsv7ceCzRJ9b/2RWSbvrjwCycSjSbL8sN+5EbKs1kw8OG3g0fFXbLlU55keiB8eKzaGabZURsvyWY2bblhe5DYPFPaPhMjg0bBVxOwceJ3LKapWwN/QuTnHbQDjt+K0ryXhaGgAZBXD150ptyszaCkqjl15cU1MQF5Qtaf2KYKG9tVpGSGJTQxu7zMd7TQpKSws9F3g9oPmFpPiHJDMPFbQyNbMdGSS5pwaw8guEpHeZTwcE++zLmtc3Kq6lxkhOKFL44+0qzZK4Au4Y/NMucPSjB4jA+SG6JhyLm86FdMeLi920Q8fkRHKR6Tx4/utODT8rfSvcHt+IKzxDuuv8iqmOmYcD4ELsxcSntI554V3o9bo7TUcoOtuMpsONRvxU2qx2OTtHV47WmnuXkmxgg9sA7nVFfFQYHjeeRr7l1rOzleBX0Zvy9EIHHsyEA7A4H2VQX9B2bJORpj71jQSubkSEwNIPpi958SrXEE8iXifD43JqJ6SjRmOWc2ddD7Ho7HpJrkdjvrd8vesZGkRsO+vrJHa/6+veUm1/kiNf8AXwAWMkbIba/62D5lFDv/AJ8XfJJtdT5Vx8TsRGu5b+AG+iyaLQ2JfPzp8ERr/obeA3nik2uGdDTZveVa94nI0/0tWbRQ41/u+gFOtF2pyOHPgPiUo51aiuGWHpH1RwCsZu1eOTMANldwUuIzQbKQdl7A02DcXbqbAvZ6GswZE2mbu0TtNdq+fsdjRx/HIeGwL6Lo2cPijcNrR4UFKLg461FAxi8uvIbiq3l5oDIcrByVD1cPToVBygvXaxQXgqkKgEj0IzIsjUpI1aRLoIZVUSJUql5bJBQ4ZOC4OBSomUiVUFDQIVw87CkxIpMiBUMvPAIWsplUciha1RrVrDNOOzIeNPdBhKDmT4q5PEeSTfwPxQi76GS6IcXL4kQ8Kex8fa76+skVjkm1/wBfWaM11eW0n68gvdaOehxj/r5b+aMJP2G0pNj9pwGwnM8gisfTE4bvWPLcsWikOsd7eH15orX8sNvot5bzxSQdQY7cmjM80drjWmZ3ei391k0aJjLXc+G1ziiXjlSp9XdxcUq1+dDzefcFxcRRrM3Znb+yhoux5rzk01cc3bAOC5sgOR7IGLtp4Dclb1ew04DvOVnvrSg7OwbzvPBRRQyXmgIzODBuG/mr3wPys/ucl61eQDsoXbGjgrMcHcGN8/3Kloqw4ccG7Xmrjw3L03RXTIaXMeQGFwDCdjscORwXkmy4OeczgEUf027zePiscuJZIuLGj6s5AcvNaB6S95sxo1pAa7dso75r0rjUVGO4jIrxcmKWOVMdFL6sJEJ5QyUtI6GdYoEiWvqpcqUQob1yG9wKWvqhkVqIUFkagPCh0yqZVorAqVW8pc9DvKhhLy6+hFygvToQbWKC5BvqLyKANrVGsQC5VLlSQUfIGO4End8zs5It7H1juGQSwOxuA2lEjfsZ4lfTs4BsOofWdu2BGa6h9Z58Q1JxnYzPa75fNEa+nZZj6zvks2rKQ6H0NBi7adyuHChAPZHedvO5Kh93stzOfyRL13i7YNg40WbiUhoy0FSPyt+JVw45Dvu7x3BKh1Dvef7f3RGtp2Rme8dyhopDMRBqB3G5/iKIJMnHb9BoS7SD2fQbiTvKsJKkuOQ7oUNFIOKgXfSfi7gNyIXin4W+bksZCAfWd5BXzcGDJuLj71DRVhhjcafzO5Ikclbzzyal2Prfd4BSzEtZsAvHmpa7igwJbFzOP7re0dp10Lo2E1YQKg7OI3Lzcz63WjMmtES0SVkaBsoPYs8mNTVPzLTPpVmtrJK3XVIzG0eCu5eAhtpZP2TTYvR6O0+1xLH4EZHevMy8NKHWPUZsFUcpEgNKKjisUMguQ3OViVQq0BRxVHFWchuCtBRVz1S+uIQyVaAIZFBkQHOQ3vVUFDGsUaxKl6oZFVBQ5rF2uSLpVGt4qtAUfLQfAe9EBrgMB9Zobs/AK7V9GechgOwo0fvxKNHhg3PadyXjPeRWdxZtFBY3AZfqdu4BXa+na/yj4peTujmjf1ByU0UFa4jAYvPl+6JXNjdmLnbz8kOz/wBQ7aZ7c10H3b/BZsryDNfewHcbmd/NXheHGp7jcglv6Xj8Ec/d+I9ymSoa8C4m7zznk3miXrkePed7ks/Jn5ij2z7z9PyU0n0HsgwkuRjefIb1ayG6xztpw+fwS+lPR/L8kS1/dt5FZ1aXmy16BNHuxLjsFVawuq8u3An2qlk+6Ph7ip0b3X8viiXxfQa7gkcmLnbQiNmo6M7SgWPJ3P5qf6zeXxUyir9+BV9LNvR+lHMc5lajMDivQWPSTZBUHHIg7CvEQH+cU5otxq/Hd71xZsEWrRoup7UvVSUtZz2EVufguKqAlxQyuC4KkBUoLkZC+apAAchORnoJWiGCJQ3FEcgSrRAUe9UvrnKpWg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5" name="AutoShape 4" descr="data:image/jpeg;base64,/9j/4AAQSkZJRgABAQAAAQABAAD/2wCEAAkGBxQSEhQUEhIVFRUUFBQUFBQVFRQWFBUUFRQWFxcUFxUYHCggGBwlHBQUITEhJSkrLi4uFx8zODMsNygtLisBCgoKDg0OGhAQGCwkHyQsLCwsLCwsLCwsLCwvLCwsLCwsLCwsLCwsLC4sNCwsLCwsLCwsLCwsNCwtLDcsLCwsLP/AABEIAKoBAAMBIgACEQEDEQH/xAAcAAACAwEBAQEAAAAAAAAAAAADBAECBQAGBwj/xABFEAABAwEEBgYHBgQDCQAAAAABAAIDEQQSITEFE0FRYXEGFCIygaFCUpGxwdHwBzNicoLhFSNDohaSshckU1RjZIPC8f/EABoBAAMBAQEBAAAAAAAAAAAAAAABAgMEBQb/xAAyEQACAgECAwYFAgcBAAAAAAAAAQIRAxIxBBMhMkFRYbHwQnGRodEFgRUiUsHC4eIU/9oADAMBAAIRAxEAPwD5tdUhqKGKbq+2PFbBXVa4i3F1xFCsGGqbqJcTUej3GJ82TGPZHze8OIA5BhJ8Em63CxG6uuotxaMXR60OBIhdTUmcGmDom0q9pyOaTkluxrrsZF1QWJmSAtpeaRUBwqCKg5HHYd6d0Dok2qdkLTQvD6YVxaxzgPEgDxQ5JK3sC3oybqi6jhi64qKsDRTRF1a64gdgbqi6j3F2rQOwN1RdRi1dcQOwN1dRHuKLiTHYG6pDUW4uuKRgwFKJcUhqABUXAI1xcGIECouojhi64gAFF1Ee4uuIABRdRHuLriBnXFIYmhGrCJWcdiurU6tNCNW1aLGKhi9lpGwXNB2ZwGMlsdI7j/LlaPIBeYEK+mQ2LrGgAG4uiJeP/G8k+VVycVPTofdqX9zbDG9XyPC9CrA2W1xNe+NovDsyMMjZMaXA0bSNtRRfoGz2ONjBGxjWsALQwDshpzFNy/O2jrZJZ36yF114aQHUBpUUwrtX1WzfaXBdcXMeLsjGNGBe6MjGWmWBBqOW9cP6ngy5JJxVo6eFyQimmYf2v6Fa0tnZGavIEkpeKNDRdZG2OuNa1JAwujwxfsmsV/SDXUwije8+NGj3pfpnp3rs14sjpGXtjkaHhzoy6rQ4E0rThvXuPs70aLFYprXKKOkbfAOFImAlo/UST4hXNyw8Hol2n0X7/wCiUlPNa23PkVvgAlkaMhJIByDyAl3Rp0sJxOJOJPE5otjsJlkZG2l57msbXAVcaCp8V6d0upzJdTMuLjGvTWfonM+1Psgua1gJNXdnAA50/EFiBiUckZbPw++xTTXcK6tRcTdxcWK7ATuLricuLriQClxRcTdxdq0DTFLi7Vrc0joGWCOGR7RdtDS6OmJNLuBGw9oYIOlNGOs8r4pKXmGjrpqK0Bz8VCnF7P2ujLdoy9Wp1a0bFo98zrkbbzqF1BTJoqSSdgCCI09S2FYrq1IjTYiVtUnqQrE7inVLZg0S50Ek9QGxvjYQa1cX1y5USeqUqad0OmJ6pRqk7qVIiRYdRLVLtUndWuESNQupAhRBCnhAriBGsy0meIVOqWhqFYQJaytJniFfRfsp0gBrbM7b/MYDtwuvb5NPtXjBAmbE98UjZIzRzDUH4EbQsOJhzsbgaYnokmF6YdGTY5jdH8p5JjOwDaw8R7lm2bQc8gBZZ5XA5OEb7p/VSnmvsGj7fBpCEte0E0F+I5tO8babiFnN6O2uz4WS1Vj2Ryit3gDSnuXDDj5RWifSS8dmby4dXa2MLov9nbi4SWsANGIiBBLj+MjADgM0X7RNP6xpstn7TW9qdzRVoDTgyowpXM8hvWrLofSE4uz2lsbPS1YxI8Ke9ea09JDEzq1kxZUGWXN0rhkKj0RwwU428uZSlLU13LZeZUkowpKvVnitStDo+ylqs5/68X+sK/V12oXpydpo5kqZ7vRdkeNNzvLHBtwm8QbtCxgBrlsPsWFBaNRoiJ7I4zI+WSMvcwFwa4PxB34AVS82n7U5hjdO8tIocqkbic1nvnkMQhLjq2uLmswoHGuPmfauOOCXTVXw/RJ/k2c13ef3PbQ6PZ16D+W271CtLgu3qZ5Z8UDolZQLFZnsaxjb56wXwmV0w/CQCQvPxaftbWNY2d4a0UGWVKAVotLROl4WRRNcbRE6IknUuFyWpB7Qdy2UzKxyYcijW+23lf58y1KN377iXWhtpi0q9rGhrI4WQjVta5rA6XYBhj8E2/RRdabGI2Qi7YGvfrI7zQcauLBSrqlYtr09L1mWeAmLWUBAoagDC9sJ+aW/jVp1jZdc6+0FrXGndJqRxC05M+6l0/xSJ1x7/fU9TbLRE1+jpyI5BI6SN8mpbGHNddAJZjSh+KydOaGFisskDWgy2q0ubHUAuELSLoB8Wj9SzrRpKS0lrLTM8xX7xo0EtwpUDDZ7yj9JdMG0TskjvARBoiLqXqtNb54k4+CIYpxlFfO/Do7XqNyTT9/M9EIW2qd9mOVins0kZ/BG0MkHLsj2rzl9wYLRExr7Rb7RNcc5gfq42uAutacKkvGO4cFnRWuVj3yNeQ+QOD3DNwf3q80Wx6SniZq45XNbWtBTAnOhzFeCqOCUduu3p1+9MWqzelteqn0nLG1gEcccLewyhkcbtaU20krvwSf8M10mjorgJfetExDQKtkkDjeoMAGsp+pZsekJmmUh/wB997UNN440NCM+0fajQ6btLQxrZXAMFG0pUAZAmlSBU4FHKkuzV/8AND1J7++oyy1NZBarUIo3Ga1NZAHMaWsDA594N5FoplgFrWNuqtQiEbCyOF1otTjG0mR7mF5BJHZbUgACi8m8vLGxk9hpLmt2AuzPkE//ABi0lobrXXbtymGLaXaHfhhiieFvb33L6eoRkCtjCzR8DNs80s7uTAI2+GJPgsMQrZmke9jGOcS2OtwUHZrmKoQs66Ifyp34v1/BDSZmiBT1daeoXalVqCkZnV12oWlqFxgRqCkWECILOtLUK3V1HMI0mb1dWEC09Qp6ulrBRM0WdSIFqNs6nq6WsekzoWlhDmktIyIwI8VuQdJ7S0Uvtdxc0V9oSmoU9W4LOaxz7STLWpbFdJaYnnF18hunNreyDzpmsvULXFkO5T1I7inFwiqj0Bxb3MfULurrXFjO5d1Q7k+YLQZBs6jq62Opncp6mUPIh6GY3V1HV1sdUXdURzUGhmObOoFnWz1ZQbMjmD0mOYFws61+rKero5oaTH6sp6utfq/Bd1dLmIekyOrqws61erruqo5oaTL6upEC1Oqq3V0cwNJlalTqFqCzqdQp5iHTMrULtQtTq6kWdLmBpMvULtQtTq6g2dHNHpGBZ1dtnToahW21xQtvyyMjbve4N9+a5+cPQA1Cu2zrx+l/tMgZhZo3TO2Od2I/mV5W2dJ7XacHyljT6EXYb7cz7VnLiFE0jgkz6bbdJ2eHCSVgPqg3nf5W4rOf0ljP3cbncXdkezNeEsNnpszWxBGV5vEfqE12eh24uDj8XU9I3TDzkGN8z5pyyaSkJADxU7KNXnomJpka8bLxWSW8n9Tujhgtkj3UZ9aldu5F1QXj4bW9uT3e2vvWjDpeQbjzHyU4uPzY+07JnwsXsb2pCgwDYkbPpkHvCnEYhaMU7XCoIIXo4v1SD7To5Z8K1sgOp4KHQJwKt1ejj4lTVpnLKDW6EOrhQbOraQ0pDD95I0H1Qbzz+kYrxulOnj71LPE0AHF0tSXcA1pFB41Wj4lIFhk9keuNmUdWXm9H9PYyaTxGM+swlzfYcR5rbsvSGCQ4Sx033rvLBwCz/iEF0dr9mV/5ZjHVlPV01HKx3dcDyIPuRbi2hxMZ9YuzOWJrdGf1dcbOnyxddV84nQZ/VVPV0/dXXUc4NIh1dT1dPXV11Tzg0CHV12oT9xVLEc4egRMK4QJ26Fwalzx6RIwKNSnaLqI5waD4vpb7T7TJhAxkLfWPbk9pwHsK8naJ5J3X5pHSO3vJNOVcvBKRhaFniXO5s6lBINZYFsWWFL2WFadnYuPLkZvCHUZs7VowhKxBNsK83IzqSGo0zGUoHo7HrlkaobYjMKUa9FbIsmhjbUzBIWmoNFntkRWyLNjo9BZreD3jdO/Z+yLarKJB2nOp+F2HsC88JEaC1ub3T8Qkpyj2XRk8afUraOi7T3Xe2iz/APCdDUtr4k+5ersdp1gO8Z/PyRiE1xeSPSxUeNd0TiPeZ7C8fFCk6Hwf8L+94I817UiioaHND4vL/Ux0vA+dz9F2tP8ALkmj5PqPdVEsc1qgOErnjiT7ivbWiwh3dPgse12MjMU8FouMm+07KUYeB1l6TSU7TQeORRB0pI7zRT8rh51KyZbO3ghakjIrox8XlW0n7+YpYMb3iegj6SNdkYhwL3A+bUx/Gcam5dpmC8mvO7Si8sLOXYUr7EzYNCXz2phCN+OP+X4rtx8Tnbp/gwnw+JI35ekUINA8HbnRKP6WNAqGtJ3GSn/qrnow1wp1xrzuNz3k1S/+D3bC135XMx/uXoYp32k/qjhlGK2a+4qenRGdn9koqP7VR/T4f8rIf1NTE3Q+UVpC88rvwKBJ0XkBxhkA/LWnkurTHuMtQL/aB/2zxzcPgFUfaBn/ALs7DLtHH+1Cm6Pub3mOFPWbQe1Lu0RjmKbMDVNY4+2Gpjcn2hUOFnccDjePs7qGPtCOeoA4F76jnRhCUGhSRWoGeddmeKqdBv8Aw7x2s0+XENTPndns60bPGErGnYiuKcjsUR2JNxuSMRTMZXHN2bwQ8x6YjkSDHo7JFzSRuPNkRhIs8SIrJFi0WaDJckVsv7ceCzRJ9b/2RWSbvrjwCycSjSbL8sN+5EbKs1kw8OG3g0fFXbLlU55keiB8eKzaGabZURsvyWY2bblhe5DYPFPaPhMjg0bBVxOwceJ3LKapWwN/QuTnHbQDjt+K0ryXhaGgAZBXD150ptyszaCkqjl15cU1MQF5Qtaf2KYKG9tVpGSGJTQxu7zMd7TQpKSws9F3g9oPmFpPiHJDMPFbQyNbMdGSS5pwaw8guEpHeZTwcE++zLmtc3Kq6lxkhOKFL44+0qzZK4Au4Y/NMucPSjB4jA+SG6JhyLm86FdMeLi920Q8fkRHKR6Tx4/utODT8rfSvcHt+IKzxDuuv8iqmOmYcD4ELsxcSntI554V3o9bo7TUcoOtuMpsONRvxU2qx2OTtHV47WmnuXkmxgg9sA7nVFfFQYHjeeRr7l1rOzleBX0Zvy9EIHHsyEA7A4H2VQX9B2bJORpj71jQSubkSEwNIPpi958SrXEE8iXifD43JqJ6SjRmOWc2ddD7Ho7HpJrkdjvrd8vesZGkRsO+vrJHa/6+veUm1/kiNf8AXwAWMkbIba/62D5lFDv/AJ8XfJJtdT5Vx8TsRGu5b+AG+iyaLQ2JfPzp8ERr/obeA3nik2uGdDTZveVa94nI0/0tWbRQ41/u+gFOtF2pyOHPgPiUo51aiuGWHpH1RwCsZu1eOTMANldwUuIzQbKQdl7A02DcXbqbAvZ6GswZE2mbu0TtNdq+fsdjRx/HIeGwL6Lo2cPijcNrR4UFKLg461FAxi8uvIbiq3l5oDIcrByVD1cPToVBygvXaxQXgqkKgEj0IzIsjUpI1aRLoIZVUSJUql5bJBQ4ZOC4OBSomUiVUFDQIVw87CkxIpMiBUMvPAIWsplUciha1RrVrDNOOzIeNPdBhKDmT4q5PEeSTfwPxQi76GS6IcXL4kQ8Kex8fa76+skVjkm1/wBfWaM11eW0n68gvdaOehxj/r5b+aMJP2G0pNj9pwGwnM8gisfTE4bvWPLcsWikOsd7eH15orX8sNvot5bzxSQdQY7cmjM80drjWmZ3ei391k0aJjLXc+G1ziiXjlSp9XdxcUq1+dDzefcFxcRRrM3Znb+yhoux5rzk01cc3bAOC5sgOR7IGLtp4Dclb1ew04DvOVnvrSg7OwbzvPBRRQyXmgIzODBuG/mr3wPys/ucl61eQDsoXbGjgrMcHcGN8/3Kloqw4ccG7Xmrjw3L03RXTIaXMeQGFwDCdjscORwXkmy4OeczgEUf027zePiscuJZIuLGj6s5AcvNaB6S95sxo1pAa7dso75r0rjUVGO4jIrxcmKWOVMdFL6sJEJ5QyUtI6GdYoEiWvqpcqUQob1yG9wKWvqhkVqIUFkagPCh0yqZVorAqVW8pc9DvKhhLy6+hFygvToQbWKC5BvqLyKANrVGsQC5VLlSQUfIGO4End8zs5It7H1juGQSwOxuA2lEjfsZ4lfTs4BsOofWdu2BGa6h9Z58Q1JxnYzPa75fNEa+nZZj6zvks2rKQ6H0NBi7adyuHChAPZHedvO5Kh93stzOfyRL13i7YNg40WbiUhoy0FSPyt+JVw45Dvu7x3BKh1Dvef7f3RGtp2Rme8dyhopDMRBqB3G5/iKIJMnHb9BoS7SD2fQbiTvKsJKkuOQ7oUNFIOKgXfSfi7gNyIXin4W+bksZCAfWd5BXzcGDJuLj71DRVhhjcafzO5Ikclbzzyal2Prfd4BSzEtZsAvHmpa7igwJbFzOP7re0dp10Lo2E1YQKg7OI3Lzcz63WjMmtES0SVkaBsoPYs8mNTVPzLTPpVmtrJK3XVIzG0eCu5eAhtpZP2TTYvR6O0+1xLH4EZHevMy8NKHWPUZsFUcpEgNKKjisUMguQ3OViVQq0BRxVHFWchuCtBRVz1S+uIQyVaAIZFBkQHOQ3vVUFDGsUaxKl6oZFVBQ5rF2uSLpVGt4qtAUfLQfAe9EBrgMB9Zobs/AK7V9GechgOwo0fvxKNHhg3PadyXjPeRWdxZtFBY3AZfqdu4BXa+na/yj4peTujmjf1ByU0UFa4jAYvPl+6JXNjdmLnbz8kOz/wBQ7aZ7c10H3b/BZsryDNfewHcbmd/NXheHGp7jcglv6Xj8Ec/d+I9ymSoa8C4m7zznk3miXrkePed7ks/Jn5ij2z7z9PyU0n0HsgwkuRjefIb1ayG6xztpw+fwS+lPR/L8kS1/dt5FZ1aXmy16BNHuxLjsFVawuq8u3An2qlk+6Ph7ip0b3X8viiXxfQa7gkcmLnbQiNmo6M7SgWPJ3P5qf6zeXxUyir9+BV9LNvR+lHMc5lajMDivQWPSTZBUHHIg7CvEQH+cU5otxq/Hd71xZsEWrRoup7UvVSUtZz2EVufguKqAlxQyuC4KkBUoLkZC+apAAchORnoJWiGCJQ3FEcgSrRAUe9UvrnKpWg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6" name="AutoShape 6" descr="data:image/jpeg;base64,/9j/4AAQSkZJRgABAQAAAQABAAD/2wCEAAkGBxQSEhQUEhIVFRUUFBQUFBQVFRQWFBUUFRQWFxcUFxUYHCggGBwlHBQUITEhJSkrLi4uFx8zODMsNygtLisBCgoKDg0OGhAQGCwkHyQsLCwsLCwsLCwsLCwvLCwsLCwsLCwsLCwsLC4sNCwsLCwsLCwsLCwsNCwtLDcsLCwsLP/AABEIAKoBAAMBIgACEQEDEQH/xAAcAAACAwEBAQEAAAAAAAAAAAADBAECBQAGBwj/xABFEAABAwEEBgYHBgQDCQAAAAABAAIDEQQSITEFE0FRYXEGFCIygaFCUpGxwdHwBzNicoLhFSNDohaSshckU1RjZIPC8f/EABoBAAMBAQEBAAAAAAAAAAAAAAABAgMEBQb/xAAyEQACAgECAwYFAgcBAAAAAAAAAQIRAxIxBBMhMkFRYbHwQnGRodEFgRUiUsHC4eIU/9oADAMBAAIRAxEAPwD5tdUhqKGKbq+2PFbBXVa4i3F1xFCsGGqbqJcTUej3GJ82TGPZHze8OIA5BhJ8Em63CxG6uuotxaMXR60OBIhdTUmcGmDom0q9pyOaTkluxrrsZF1QWJmSAtpeaRUBwqCKg5HHYd6d0Dok2qdkLTQvD6YVxaxzgPEgDxQ5JK3sC3oybqi6jhi64qKsDRTRF1a64gdgbqi6j3F2rQOwN1RdRi1dcQOwN1dRHuKLiTHYG6pDUW4uuKRgwFKJcUhqABUXAI1xcGIECouojhi64gAFF1Ee4uuIABRdRHuLriBnXFIYmhGrCJWcdiurU6tNCNW1aLGKhi9lpGwXNB2ZwGMlsdI7j/LlaPIBeYEK+mQ2LrGgAG4uiJeP/G8k+VVycVPTofdqX9zbDG9XyPC9CrA2W1xNe+NovDsyMMjZMaXA0bSNtRRfoGz2ONjBGxjWsALQwDshpzFNy/O2jrZJZ36yF114aQHUBpUUwrtX1WzfaXBdcXMeLsjGNGBe6MjGWmWBBqOW9cP6ngy5JJxVo6eFyQimmYf2v6Fa0tnZGavIEkpeKNDRdZG2OuNa1JAwujwxfsmsV/SDXUwije8+NGj3pfpnp3rs14sjpGXtjkaHhzoy6rQ4E0rThvXuPs70aLFYprXKKOkbfAOFImAlo/UST4hXNyw8Hol2n0X7/wCiUlPNa23PkVvgAlkaMhJIByDyAl3Rp0sJxOJOJPE5otjsJlkZG2l57msbXAVcaCp8V6d0upzJdTMuLjGvTWfonM+1Psgua1gJNXdnAA50/EFiBiUckZbPw++xTTXcK6tRcTdxcWK7ATuLricuLriQClxRcTdxdq0DTFLi7Vrc0joGWCOGR7RdtDS6OmJNLuBGw9oYIOlNGOs8r4pKXmGjrpqK0Bz8VCnF7P2ujLdoy9Wp1a0bFo98zrkbbzqF1BTJoqSSdgCCI09S2FYrq1IjTYiVtUnqQrE7inVLZg0S50Ek9QGxvjYQa1cX1y5USeqUqad0OmJ6pRqk7qVIiRYdRLVLtUndWuESNQupAhRBCnhAriBGsy0meIVOqWhqFYQJaytJniFfRfsp0gBrbM7b/MYDtwuvb5NPtXjBAmbE98UjZIzRzDUH4EbQsOJhzsbgaYnokmF6YdGTY5jdH8p5JjOwDaw8R7lm2bQc8gBZZ5XA5OEb7p/VSnmvsGj7fBpCEte0E0F+I5tO8babiFnN6O2uz4WS1Vj2Ryit3gDSnuXDDj5RWifSS8dmby4dXa2MLov9nbi4SWsANGIiBBLj+MjADgM0X7RNP6xpstn7TW9qdzRVoDTgyowpXM8hvWrLofSE4uz2lsbPS1YxI8Ke9ea09JDEzq1kxZUGWXN0rhkKj0RwwU428uZSlLU13LZeZUkowpKvVnitStDo+ylqs5/68X+sK/V12oXpydpo5kqZ7vRdkeNNzvLHBtwm8QbtCxgBrlsPsWFBaNRoiJ7I4zI+WSMvcwFwa4PxB34AVS82n7U5hjdO8tIocqkbic1nvnkMQhLjq2uLmswoHGuPmfauOOCXTVXw/RJ/k2c13ef3PbQ6PZ16D+W271CtLgu3qZ5Z8UDolZQLFZnsaxjb56wXwmV0w/CQCQvPxaftbWNY2d4a0UGWVKAVotLROl4WRRNcbRE6IknUuFyWpB7Qdy2UzKxyYcijW+23lf58y1KN377iXWhtpi0q9rGhrI4WQjVta5rA6XYBhj8E2/RRdabGI2Qi7YGvfrI7zQcauLBSrqlYtr09L1mWeAmLWUBAoagDC9sJ+aW/jVp1jZdc6+0FrXGndJqRxC05M+6l0/xSJ1x7/fU9TbLRE1+jpyI5BI6SN8mpbGHNddAJZjSh+KydOaGFisskDWgy2q0ubHUAuELSLoB8Wj9SzrRpKS0lrLTM8xX7xo0EtwpUDDZ7yj9JdMG0TskjvARBoiLqXqtNb54k4+CIYpxlFfO/Do7XqNyTT9/M9EIW2qd9mOVins0kZ/BG0MkHLsj2rzl9wYLRExr7Rb7RNcc5gfq42uAutacKkvGO4cFnRWuVj3yNeQ+QOD3DNwf3q80Wx6SniZq45XNbWtBTAnOhzFeCqOCUduu3p1+9MWqzelteqn0nLG1gEcccLewyhkcbtaU20krvwSf8M10mjorgJfetExDQKtkkDjeoMAGsp+pZsekJmmUh/wB997UNN440NCM+0fajQ6btLQxrZXAMFG0pUAZAmlSBU4FHKkuzV/8AND1J7++oyy1NZBarUIo3Ga1NZAHMaWsDA594N5FoplgFrWNuqtQiEbCyOF1otTjG0mR7mF5BJHZbUgACi8m8vLGxk9hpLmt2AuzPkE//ABi0lobrXXbtymGLaXaHfhhiieFvb33L6eoRkCtjCzR8DNs80s7uTAI2+GJPgsMQrZmke9jGOcS2OtwUHZrmKoQs66Ifyp34v1/BDSZmiBT1daeoXalVqCkZnV12oWlqFxgRqCkWECILOtLUK3V1HMI0mb1dWEC09Qp6ulrBRM0WdSIFqNs6nq6WsekzoWlhDmktIyIwI8VuQdJ7S0Uvtdxc0V9oSmoU9W4LOaxz7STLWpbFdJaYnnF18hunNreyDzpmsvULXFkO5T1I7inFwiqj0Bxb3MfULurrXFjO5d1Q7k+YLQZBs6jq62Opncp6mUPIh6GY3V1HV1sdUXdURzUGhmObOoFnWz1ZQbMjmD0mOYFws61+rKero5oaTH6sp6utfq/Bd1dLmIekyOrqws61erruqo5oaTL6upEC1Oqq3V0cwNJlalTqFqCzqdQp5iHTMrULtQtTq6kWdLmBpMvULtQtTq6g2dHNHpGBZ1dtnToahW21xQtvyyMjbve4N9+a5+cPQA1Cu2zrx+l/tMgZhZo3TO2Od2I/mV5W2dJ7XacHyljT6EXYb7cz7VnLiFE0jgkz6bbdJ2eHCSVgPqg3nf5W4rOf0ljP3cbncXdkezNeEsNnpszWxBGV5vEfqE12eh24uDj8XU9I3TDzkGN8z5pyyaSkJADxU7KNXnomJpka8bLxWSW8n9Tujhgtkj3UZ9aldu5F1QXj4bW9uT3e2vvWjDpeQbjzHyU4uPzY+07JnwsXsb2pCgwDYkbPpkHvCnEYhaMU7XCoIIXo4v1SD7To5Z8K1sgOp4KHQJwKt1ejj4lTVpnLKDW6EOrhQbOraQ0pDD95I0H1Qbzz+kYrxulOnj71LPE0AHF0tSXcA1pFB41Wj4lIFhk9keuNmUdWXm9H9PYyaTxGM+swlzfYcR5rbsvSGCQ4Sx033rvLBwCz/iEF0dr9mV/5ZjHVlPV01HKx3dcDyIPuRbi2hxMZ9YuzOWJrdGf1dcbOnyxddV84nQZ/VVPV0/dXXUc4NIh1dT1dPXV11Tzg0CHV12oT9xVLEc4egRMK4QJ26Fwalzx6RIwKNSnaLqI5waD4vpb7T7TJhAxkLfWPbk9pwHsK8naJ5J3X5pHSO3vJNOVcvBKRhaFniXO5s6lBINZYFsWWFL2WFadnYuPLkZvCHUZs7VowhKxBNsK83IzqSGo0zGUoHo7HrlkaobYjMKUa9FbIsmhjbUzBIWmoNFntkRWyLNjo9BZreD3jdO/Z+yLarKJB2nOp+F2HsC88JEaC1ub3T8Qkpyj2XRk8afUraOi7T3Xe2iz/APCdDUtr4k+5ersdp1gO8Z/PyRiE1xeSPSxUeNd0TiPeZ7C8fFCk6Hwf8L+94I817UiioaHND4vL/Ux0vA+dz9F2tP8ALkmj5PqPdVEsc1qgOErnjiT7ivbWiwh3dPgse12MjMU8FouMm+07KUYeB1l6TSU7TQeORRB0pI7zRT8rh51KyZbO3ghakjIrox8XlW0n7+YpYMb3iegj6SNdkYhwL3A+bUx/Gcam5dpmC8mvO7Si8sLOXYUr7EzYNCXz2phCN+OP+X4rtx8Tnbp/gwnw+JI35ekUINA8HbnRKP6WNAqGtJ3GSn/qrnow1wp1xrzuNz3k1S/+D3bC135XMx/uXoYp32k/qjhlGK2a+4qenRGdn9koqP7VR/T4f8rIf1NTE3Q+UVpC88rvwKBJ0XkBxhkA/LWnkurTHuMtQL/aB/2zxzcPgFUfaBn/ALs7DLtHH+1Cm6Pub3mOFPWbQe1Lu0RjmKbMDVNY4+2Gpjcn2hUOFnccDjePs7qGPtCOeoA4F76jnRhCUGhSRWoGeddmeKqdBv8Aw7x2s0+XENTPndns60bPGErGnYiuKcjsUR2JNxuSMRTMZXHN2bwQ8x6YjkSDHo7JFzSRuPNkRhIs8SIrJFi0WaDJckVsv7ceCzRJ9b/2RWSbvrjwCycSjSbL8sN+5EbKs1kw8OG3g0fFXbLlU55keiB8eKzaGabZURsvyWY2bblhe5DYPFPaPhMjg0bBVxOwceJ3LKapWwN/QuTnHbQDjt+K0ryXhaGgAZBXD150ptyszaCkqjl15cU1MQF5Qtaf2KYKG9tVpGSGJTQxu7zMd7TQpKSws9F3g9oPmFpPiHJDMPFbQyNbMdGSS5pwaw8guEpHeZTwcE++zLmtc3Kq6lxkhOKFL44+0qzZK4Au4Y/NMucPSjB4jA+SG6JhyLm86FdMeLi920Q8fkRHKR6Tx4/utODT8rfSvcHt+IKzxDuuv8iqmOmYcD4ELsxcSntI554V3o9bo7TUcoOtuMpsONRvxU2qx2OTtHV47WmnuXkmxgg9sA7nVFfFQYHjeeRr7l1rOzleBX0Zvy9EIHHsyEA7A4H2VQX9B2bJORpj71jQSubkSEwNIPpi958SrXEE8iXifD43JqJ6SjRmOWc2ddD7Ho7HpJrkdjvrd8vesZGkRsO+vrJHa/6+veUm1/kiNf8AXwAWMkbIba/62D5lFDv/AJ8XfJJtdT5Vx8TsRGu5b+AG+iyaLQ2JfPzp8ERr/obeA3nik2uGdDTZveVa94nI0/0tWbRQ41/u+gFOtF2pyOHPgPiUo51aiuGWHpH1RwCsZu1eOTMANldwUuIzQbKQdl7A02DcXbqbAvZ6GswZE2mbu0TtNdq+fsdjRx/HIeGwL6Lo2cPijcNrR4UFKLg461FAxi8uvIbiq3l5oDIcrByVD1cPToVBygvXaxQXgqkKgEj0IzIsjUpI1aRLoIZVUSJUql5bJBQ4ZOC4OBSomUiVUFDQIVw87CkxIpMiBUMvPAIWsplUciha1RrVrDNOOzIeNPdBhKDmT4q5PEeSTfwPxQi76GS6IcXL4kQ8Kex8fa76+skVjkm1/wBfWaM11eW0n68gvdaOehxj/r5b+aMJP2G0pNj9pwGwnM8gisfTE4bvWPLcsWikOsd7eH15orX8sNvot5bzxSQdQY7cmjM80drjWmZ3ei391k0aJjLXc+G1ziiXjlSp9XdxcUq1+dDzefcFxcRRrM3Znb+yhoux5rzk01cc3bAOC5sgOR7IGLtp4Dclb1ew04DvOVnvrSg7OwbzvPBRRQyXmgIzODBuG/mr3wPys/ucl61eQDsoXbGjgrMcHcGN8/3Kloqw4ccG7Xmrjw3L03RXTIaXMeQGFwDCdjscORwXkmy4OeczgEUf027zePiscuJZIuLGj6s5AcvNaB6S95sxo1pAa7dso75r0rjUVGO4jIrxcmKWOVMdFL6sJEJ5QyUtI6GdYoEiWvqpcqUQob1yG9wKWvqhkVqIUFkagPCh0yqZVorAqVW8pc9DvKhhLy6+hFygvToQbWKC5BvqLyKANrVGsQC5VLlSQUfIGO4End8zs5It7H1juGQSwOxuA2lEjfsZ4lfTs4BsOofWdu2BGa6h9Z58Q1JxnYzPa75fNEa+nZZj6zvks2rKQ6H0NBi7adyuHChAPZHedvO5Kh93stzOfyRL13i7YNg40WbiUhoy0FSPyt+JVw45Dvu7x3BKh1Dvef7f3RGtp2Rme8dyhopDMRBqB3G5/iKIJMnHb9BoS7SD2fQbiTvKsJKkuOQ7oUNFIOKgXfSfi7gNyIXin4W+bksZCAfWd5BXzcGDJuLj71DRVhhjcafzO5Ikclbzzyal2Prfd4BSzEtZsAvHmpa7igwJbFzOP7re0dp10Lo2E1YQKg7OI3Lzcz63WjMmtES0SVkaBsoPYs8mNTVPzLTPpVmtrJK3XVIzG0eCu5eAhtpZP2TTYvR6O0+1xLH4EZHevMy8NKHWPUZsFUcpEgNKKjisUMguQ3OViVQq0BRxVHFWchuCtBRVz1S+uIQyVaAIZFBkQHOQ3vVUFDGsUaxKl6oZFVBQ5rF2uSLpVGt4qtAUfLQfAe9EBrgMB9Zobs/AK7V9GechgOwo0fvxKNHhg3PadyXjPeRWdxZtFBY3AZfqdu4BXa+na/yj4peTujmjf1ByU0UFa4jAYvPl+6JXNjdmLnbz8kOz/wBQ7aZ7c10H3b/BZsryDNfewHcbmd/NXheHGp7jcglv6Xj8Ec/d+I9ymSoa8C4m7zznk3miXrkePed7ks/Jn5ij2z7z9PyU0n0HsgwkuRjefIb1ayG6xztpw+fwS+lPR/L8kS1/dt5FZ1aXmy16BNHuxLjsFVawuq8u3An2qlk+6Ph7ip0b3X8viiXxfQa7gkcmLnbQiNmo6M7SgWPJ3P5qf6zeXxUyir9+BV9LNvR+lHMc5lajMDivQWPSTZBUHHIg7CvEQH+cU5otxq/Hd71xZsEWrRoup7UvVSUtZz2EVufguKqAlxQyuC4KkBUoLkZC+apAAchORnoJWiGCJQ3FEcgSrRAUe9UvrnKpWg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7" name="AutoShape 8" descr="data:image/jpeg;base64,/9j/4AAQSkZJRgABAQAAAQABAAD/2wCEAAkGBxQSEhQUEhIVFRUUFBQUFBQVFRQWFBUUFRQWFxcUFxUYHCggGBwlHBQUITEhJSkrLi4uFx8zODMsNygtLisBCgoKDg0OGhAQGCwkHyQsLCwsLCwsLCwsLCwvLCwsLCwsLCwsLCwsLC4sNCwsLCwsLCwsLCwsNCwtLDcsLCwsLP/AABEIAKoBAAMBIgACEQEDEQH/xAAcAAACAwEBAQEAAAAAAAAAAAADBAECBQAGBwj/xABFEAABAwEEBgYHBgQDCQAAAAABAAIDEQQSITEFE0FRYXEGFCIygaFCUpGxwdHwBzNicoLhFSNDohaSshckU1RjZIPC8f/EABoBAAMBAQEBAAAAAAAAAAAAAAABAgMEBQb/xAAyEQACAgECAwYFAgcBAAAAAAAAAQIRAxIxBBMhMkFRYbHwQnGRodEFgRUiUsHC4eIU/9oADAMBAAIRAxEAPwD5tdUhqKGKbq+2PFbBXVa4i3F1xFCsGGqbqJcTUej3GJ82TGPZHze8OIA5BhJ8Em63CxG6uuotxaMXR60OBIhdTUmcGmDom0q9pyOaTkluxrrsZF1QWJmSAtpeaRUBwqCKg5HHYd6d0Dok2qdkLTQvD6YVxaxzgPEgDxQ5JK3sC3oybqi6jhi64qKsDRTRF1a64gdgbqi6j3F2rQOwN1RdRi1dcQOwN1dRHuKLiTHYG6pDUW4uuKRgwFKJcUhqABUXAI1xcGIECouojhi64gAFF1Ee4uuIABRdRHuLriBnXFIYmhGrCJWcdiurU6tNCNW1aLGKhi9lpGwXNB2ZwGMlsdI7j/LlaPIBeYEK+mQ2LrGgAG4uiJeP/G8k+VVycVPTofdqX9zbDG9XyPC9CrA2W1xNe+NovDsyMMjZMaXA0bSNtRRfoGz2ONjBGxjWsALQwDshpzFNy/O2jrZJZ36yF114aQHUBpUUwrtX1WzfaXBdcXMeLsjGNGBe6MjGWmWBBqOW9cP6ngy5JJxVo6eFyQimmYf2v6Fa0tnZGavIEkpeKNDRdZG2OuNa1JAwujwxfsmsV/SDXUwije8+NGj3pfpnp3rs14sjpGXtjkaHhzoy6rQ4E0rThvXuPs70aLFYprXKKOkbfAOFImAlo/UST4hXNyw8Hol2n0X7/wCiUlPNa23PkVvgAlkaMhJIByDyAl3Rp0sJxOJOJPE5otjsJlkZG2l57msbXAVcaCp8V6d0upzJdTMuLjGvTWfonM+1Psgua1gJNXdnAA50/EFiBiUckZbPw++xTTXcK6tRcTdxcWK7ATuLricuLriQClxRcTdxdq0DTFLi7Vrc0joGWCOGR7RdtDS6OmJNLuBGw9oYIOlNGOs8r4pKXmGjrpqK0Bz8VCnF7P2ujLdoy9Wp1a0bFo98zrkbbzqF1BTJoqSSdgCCI09S2FYrq1IjTYiVtUnqQrE7inVLZg0S50Ek9QGxvjYQa1cX1y5USeqUqad0OmJ6pRqk7qVIiRYdRLVLtUndWuESNQupAhRBCnhAriBGsy0meIVOqWhqFYQJaytJniFfRfsp0gBrbM7b/MYDtwuvb5NPtXjBAmbE98UjZIzRzDUH4EbQsOJhzsbgaYnokmF6YdGTY5jdH8p5JjOwDaw8R7lm2bQc8gBZZ5XA5OEb7p/VSnmvsGj7fBpCEte0E0F+I5tO8babiFnN6O2uz4WS1Vj2Ryit3gDSnuXDDj5RWifSS8dmby4dXa2MLov9nbi4SWsANGIiBBLj+MjADgM0X7RNP6xpstn7TW9qdzRVoDTgyowpXM8hvWrLofSE4uz2lsbPS1YxI8Ke9ea09JDEzq1kxZUGWXN0rhkKj0RwwU428uZSlLU13LZeZUkowpKvVnitStDo+ylqs5/68X+sK/V12oXpydpo5kqZ7vRdkeNNzvLHBtwm8QbtCxgBrlsPsWFBaNRoiJ7I4zI+WSMvcwFwa4PxB34AVS82n7U5hjdO8tIocqkbic1nvnkMQhLjq2uLmswoHGuPmfauOOCXTVXw/RJ/k2c13ef3PbQ6PZ16D+W271CtLgu3qZ5Z8UDolZQLFZnsaxjb56wXwmV0w/CQCQvPxaftbWNY2d4a0UGWVKAVotLROl4WRRNcbRE6IknUuFyWpB7Qdy2UzKxyYcijW+23lf58y1KN377iXWhtpi0q9rGhrI4WQjVta5rA6XYBhj8E2/RRdabGI2Qi7YGvfrI7zQcauLBSrqlYtr09L1mWeAmLWUBAoagDC9sJ+aW/jVp1jZdc6+0FrXGndJqRxC05M+6l0/xSJ1x7/fU9TbLRE1+jpyI5BI6SN8mpbGHNddAJZjSh+KydOaGFisskDWgy2q0ubHUAuELSLoB8Wj9SzrRpKS0lrLTM8xX7xo0EtwpUDDZ7yj9JdMG0TskjvARBoiLqXqtNb54k4+CIYpxlFfO/Do7XqNyTT9/M9EIW2qd9mOVins0kZ/BG0MkHLsj2rzl9wYLRExr7Rb7RNcc5gfq42uAutacKkvGO4cFnRWuVj3yNeQ+QOD3DNwf3q80Wx6SniZq45XNbWtBTAnOhzFeCqOCUduu3p1+9MWqzelteqn0nLG1gEcccLewyhkcbtaU20krvwSf8M10mjorgJfetExDQKtkkDjeoMAGsp+pZsekJmmUh/wB997UNN440NCM+0fajQ6btLQxrZXAMFG0pUAZAmlSBU4FHKkuzV/8AND1J7++oyy1NZBarUIo3Ga1NZAHMaWsDA594N5FoplgFrWNuqtQiEbCyOF1otTjG0mR7mF5BJHZbUgACi8m8vLGxk9hpLmt2AuzPkE//ABi0lobrXXbtymGLaXaHfhhiieFvb33L6eoRkCtjCzR8DNs80s7uTAI2+GJPgsMQrZmke9jGOcS2OtwUHZrmKoQs66Ifyp34v1/BDSZmiBT1daeoXalVqCkZnV12oWlqFxgRqCkWECILOtLUK3V1HMI0mb1dWEC09Qp6ulrBRM0WdSIFqNs6nq6WsekzoWlhDmktIyIwI8VuQdJ7S0Uvtdxc0V9oSmoU9W4LOaxz7STLWpbFdJaYnnF18hunNreyDzpmsvULXFkO5T1I7inFwiqj0Bxb3MfULurrXFjO5d1Q7k+YLQZBs6jq62Opncp6mUPIh6GY3V1HV1sdUXdURzUGhmObOoFnWz1ZQbMjmD0mOYFws61+rKero5oaTH6sp6utfq/Bd1dLmIekyOrqws61erruqo5oaTL6upEC1Oqq3V0cwNJlalTqFqCzqdQp5iHTMrULtQtTq6kWdLmBpMvULtQtTq6g2dHNHpGBZ1dtnToahW21xQtvyyMjbve4N9+a5+cPQA1Cu2zrx+l/tMgZhZo3TO2Od2I/mV5W2dJ7XacHyljT6EXYb7cz7VnLiFE0jgkz6bbdJ2eHCSVgPqg3nf5W4rOf0ljP3cbncXdkezNeEsNnpszWxBGV5vEfqE12eh24uDj8XU9I3TDzkGN8z5pyyaSkJADxU7KNXnomJpka8bLxWSW8n9Tujhgtkj3UZ9aldu5F1QXj4bW9uT3e2vvWjDpeQbjzHyU4uPzY+07JnwsXsb2pCgwDYkbPpkHvCnEYhaMU7XCoIIXo4v1SD7To5Z8K1sgOp4KHQJwKt1ejj4lTVpnLKDW6EOrhQbOraQ0pDD95I0H1Qbzz+kYrxulOnj71LPE0AHF0tSXcA1pFB41Wj4lIFhk9keuNmUdWXm9H9PYyaTxGM+swlzfYcR5rbsvSGCQ4Sx033rvLBwCz/iEF0dr9mV/5ZjHVlPV01HKx3dcDyIPuRbi2hxMZ9YuzOWJrdGf1dcbOnyxddV84nQZ/VVPV0/dXXUc4NIh1dT1dPXV11Tzg0CHV12oT9xVLEc4egRMK4QJ26Fwalzx6RIwKNSnaLqI5waD4vpb7T7TJhAxkLfWPbk9pwHsK8naJ5J3X5pHSO3vJNOVcvBKRhaFniXO5s6lBINZYFsWWFL2WFadnYuPLkZvCHUZs7VowhKxBNsK83IzqSGo0zGUoHo7HrlkaobYjMKUa9FbIsmhjbUzBIWmoNFntkRWyLNjo9BZreD3jdO/Z+yLarKJB2nOp+F2HsC88JEaC1ub3T8Qkpyj2XRk8afUraOi7T3Xe2iz/APCdDUtr4k+5ersdp1gO8Z/PyRiE1xeSPSxUeNd0TiPeZ7C8fFCk6Hwf8L+94I817UiioaHND4vL/Ux0vA+dz9F2tP8ALkmj5PqPdVEsc1qgOErnjiT7ivbWiwh3dPgse12MjMU8FouMm+07KUYeB1l6TSU7TQeORRB0pI7zRT8rh51KyZbO3ghakjIrox8XlW0n7+YpYMb3iegj6SNdkYhwL3A+bUx/Gcam5dpmC8mvO7Si8sLOXYUr7EzYNCXz2phCN+OP+X4rtx8Tnbp/gwnw+JI35ekUINA8HbnRKP6WNAqGtJ3GSn/qrnow1wp1xrzuNz3k1S/+D3bC135XMx/uXoYp32k/qjhlGK2a+4qenRGdn9koqP7VR/T4f8rIf1NTE3Q+UVpC88rvwKBJ0XkBxhkA/LWnkurTHuMtQL/aB/2zxzcPgFUfaBn/ALs7DLtHH+1Cm6Pub3mOFPWbQe1Lu0RjmKbMDVNY4+2Gpjcn2hUOFnccDjePs7qGPtCOeoA4F76jnRhCUGhSRWoGeddmeKqdBv8Aw7x2s0+XENTPndns60bPGErGnYiuKcjsUR2JNxuSMRTMZXHN2bwQ8x6YjkSDHo7JFzSRuPNkRhIs8SIrJFi0WaDJckVsv7ceCzRJ9b/2RWSbvrjwCycSjSbL8sN+5EbKs1kw8OG3g0fFXbLlU55keiB8eKzaGabZURsvyWY2bblhe5DYPFPaPhMjg0bBVxOwceJ3LKapWwN/QuTnHbQDjt+K0ryXhaGgAZBXD150ptyszaCkqjl15cU1MQF5Qtaf2KYKG9tVpGSGJTQxu7zMd7TQpKSws9F3g9oPmFpPiHJDMPFbQyNbMdGSS5pwaw8guEpHeZTwcE++zLmtc3Kq6lxkhOKFL44+0qzZK4Au4Y/NMucPSjB4jA+SG6JhyLm86FdMeLi920Q8fkRHKR6Tx4/utODT8rfSvcHt+IKzxDuuv8iqmOmYcD4ELsxcSntI554V3o9bo7TUcoOtuMpsONRvxU2qx2OTtHV47WmnuXkmxgg9sA7nVFfFQYHjeeRr7l1rOzleBX0Zvy9EIHHsyEA7A4H2VQX9B2bJORpj71jQSubkSEwNIPpi958SrXEE8iXifD43JqJ6SjRmOWc2ddD7Ho7HpJrkdjvrd8vesZGkRsO+vrJHa/6+veUm1/kiNf8AXwAWMkbIba/62D5lFDv/AJ8XfJJtdT5Vx8TsRGu5b+AG+iyaLQ2JfPzp8ERr/obeA3nik2uGdDTZveVa94nI0/0tWbRQ41/u+gFOtF2pyOHPgPiUo51aiuGWHpH1RwCsZu1eOTMANldwUuIzQbKQdl7A02DcXbqbAvZ6GswZE2mbu0TtNdq+fsdjRx/HIeGwL6Lo2cPijcNrR4UFKLg461FAxi8uvIbiq3l5oDIcrByVD1cPToVBygvXaxQXgqkKgEj0IzIsjUpI1aRLoIZVUSJUql5bJBQ4ZOC4OBSomUiVUFDQIVw87CkxIpMiBUMvPAIWsplUciha1RrVrDNOOzIeNPdBhKDmT4q5PEeSTfwPxQi76GS6IcXL4kQ8Kex8fa76+skVjkm1/wBfWaM11eW0n68gvdaOehxj/r5b+aMJP2G0pNj9pwGwnM8gisfTE4bvWPLcsWikOsd7eH15orX8sNvot5bzxSQdQY7cmjM80drjWmZ3ei391k0aJjLXc+G1ziiXjlSp9XdxcUq1+dDzefcFxcRRrM3Znb+yhoux5rzk01cc3bAOC5sgOR7IGLtp4Dclb1ew04DvOVnvrSg7OwbzvPBRRQyXmgIzODBuG/mr3wPys/ucl61eQDsoXbGjgrMcHcGN8/3Kloqw4ccG7Xmrjw3L03RXTIaXMeQGFwDCdjscORwXkmy4OeczgEUf027zePiscuJZIuLGj6s5AcvNaB6S95sxo1pAa7dso75r0rjUVGO4jIrxcmKWOVMdFL6sJEJ5QyUtI6GdYoEiWvqpcqUQob1yG9wKWvqhkVqIUFkagPCh0yqZVorAqVW8pc9DvKhhLy6+hFygvToQbWKC5BvqLyKANrVGsQC5VLlSQUfIGO4End8zs5It7H1juGQSwOxuA2lEjfsZ4lfTs4BsOofWdu2BGa6h9Z58Q1JxnYzPa75fNEa+nZZj6zvks2rKQ6H0NBi7adyuHChAPZHedvO5Kh93stzOfyRL13i7YNg40WbiUhoy0FSPyt+JVw45Dvu7x3BKh1Dvef7f3RGtp2Rme8dyhopDMRBqB3G5/iKIJMnHb9BoS7SD2fQbiTvKsJKkuOQ7oUNFIOKgXfSfi7gNyIXin4W+bksZCAfWd5BXzcGDJuLj71DRVhhjcafzO5Ikclbzzyal2Prfd4BSzEtZsAvHmpa7igwJbFzOP7re0dp10Lo2E1YQKg7OI3Lzcz63WjMmtES0SVkaBsoPYs8mNTVPzLTPpVmtrJK3XVIzG0eCu5eAhtpZP2TTYvR6O0+1xLH4EZHevMy8NKHWPUZsFUcpEgNKKjisUMguQ3OViVQq0BRxVHFWchuCtBRVz1S+uIQyVaAIZFBkQHOQ3vVUFDGsUaxKl6oZFVBQ5rF2uSLpVGt4qtAUfLQfAe9EBrgMB9Zobs/AK7V9GechgOwo0fvxKNHhg3PadyXjPeRWdxZtFBY3AZfqdu4BXa+na/yj4peTujmjf1ByU0UFa4jAYvPl+6JXNjdmLnbz8kOz/wBQ7aZ7c10H3b/BZsryDNfewHcbmd/NXheHGp7jcglv6Xj8Ec/d+I9ymSoa8C4m7zznk3miXrkePed7ks/Jn5ij2z7z9PyU0n0HsgwkuRjefIb1ayG6xztpw+fwS+lPR/L8kS1/dt5FZ1aXmy16BNHuxLjsFVawuq8u3An2qlk+6Ph7ip0b3X8viiXxfQa7gkcmLnbQiNmo6M7SgWPJ3P5qf6zeXxUyir9+BV9LNvR+lHMc5lajMDivQWPSTZBUHHIg7CvEQH+cU5otxq/Hd71xZsEWrRoup7UvVSUtZz2EVufguKqAlxQyuC4KkBUoLkZC+apAAchORnoJWiGCJQ3FEcgSrRAUe9UvrnKpWg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  <p:sp>
        <p:nvSpPr>
          <p:cNvPr id="8" name="AutoShape 10" descr="data:image/jpeg;base64,/9j/4AAQSkZJRgABAQAAAQABAAD/2wCEAAkGBxQSEhQUEhIVFRUUFBQUFBQVFRQWFBUUFRQWFxcUFxUYHCggGBwlHBQUITEhJSkrLi4uFx8zODMsNygtLisBCgoKDg0OGhAQGCwkHyQsLCwsLCwsLCwsLCwvLCwsLCwsLCwsLCwsLC4sNCwsLCwsLCwsLCwsNCwtLDcsLCwsLP/AABEIAKoBAAMBIgACEQEDEQH/xAAcAAACAwEBAQEAAAAAAAAAAAADBAECBQAGBwj/xABFEAABAwEEBgYHBgQDCQAAAAABAAIDEQQSITEFE0FRYXEGFCIygaFCUpGxwdHwBzNicoLhFSNDohaSshckU1RjZIPC8f/EABoBAAMBAQEBAAAAAAAAAAAAAAABAgMEBQb/xAAyEQACAgECAwYFAgcBAAAAAAAAAQIRAxIxBBMhMkFRYbHwQnGRodEFgRUiUsHC4eIU/9oADAMBAAIRAxEAPwD5tdUhqKGKbq+2PFbBXVa4i3F1xFCsGGqbqJcTUej3GJ82TGPZHze8OIA5BhJ8Em63CxG6uuotxaMXR60OBIhdTUmcGmDom0q9pyOaTkluxrrsZF1QWJmSAtpeaRUBwqCKg5HHYd6d0Dok2qdkLTQvD6YVxaxzgPEgDxQ5JK3sC3oybqi6jhi64qKsDRTRF1a64gdgbqi6j3F2rQOwN1RdRi1dcQOwN1dRHuKLiTHYG6pDUW4uuKRgwFKJcUhqABUXAI1xcGIECouojhi64gAFF1Ee4uuIABRdRHuLriBnXFIYmhGrCJWcdiurU6tNCNW1aLGKhi9lpGwXNB2ZwGMlsdI7j/LlaPIBeYEK+mQ2LrGgAG4uiJeP/G8k+VVycVPTofdqX9zbDG9XyPC9CrA2W1xNe+NovDsyMMjZMaXA0bSNtRRfoGz2ONjBGxjWsALQwDshpzFNy/O2jrZJZ36yF114aQHUBpUUwrtX1WzfaXBdcXMeLsjGNGBe6MjGWmWBBqOW9cP6ngy5JJxVo6eFyQimmYf2v6Fa0tnZGavIEkpeKNDRdZG2OuNa1JAwujwxfsmsV/SDXUwije8+NGj3pfpnp3rs14sjpGXtjkaHhzoy6rQ4E0rThvXuPs70aLFYprXKKOkbfAOFImAlo/UST4hXNyw8Hol2n0X7/wCiUlPNa23PkVvgAlkaMhJIByDyAl3Rp0sJxOJOJPE5otjsJlkZG2l57msbXAVcaCp8V6d0upzJdTMuLjGvTWfonM+1Psgua1gJNXdnAA50/EFiBiUckZbPw++xTTXcK6tRcTdxcWK7ATuLricuLriQClxRcTdxdq0DTFLi7Vrc0joGWCOGR7RdtDS6OmJNLuBGw9oYIOlNGOs8r4pKXmGjrpqK0Bz8VCnF7P2ujLdoy9Wp1a0bFo98zrkbbzqF1BTJoqSSdgCCI09S2FYrq1IjTYiVtUnqQrE7inVLZg0S50Ek9QGxvjYQa1cX1y5USeqUqad0OmJ6pRqk7qVIiRYdRLVLtUndWuESNQupAhRBCnhAriBGsy0meIVOqWhqFYQJaytJniFfRfsp0gBrbM7b/MYDtwuvb5NPtXjBAmbE98UjZIzRzDUH4EbQsOJhzsbgaYnokmF6YdGTY5jdH8p5JjOwDaw8R7lm2bQc8gBZZ5XA5OEb7p/VSnmvsGj7fBpCEte0E0F+I5tO8babiFnN6O2uz4WS1Vj2Ryit3gDSnuXDDj5RWifSS8dmby4dXa2MLov9nbi4SWsANGIiBBLj+MjADgM0X7RNP6xpstn7TW9qdzRVoDTgyowpXM8hvWrLofSE4uz2lsbPS1YxI8Ke9ea09JDEzq1kxZUGWXN0rhkKj0RwwU428uZSlLU13LZeZUkowpKvVnitStDo+ylqs5/68X+sK/V12oXpydpo5kqZ7vRdkeNNzvLHBtwm8QbtCxgBrlsPsWFBaNRoiJ7I4zI+WSMvcwFwa4PxB34AVS82n7U5hjdO8tIocqkbic1nvnkMQhLjq2uLmswoHGuPmfauOOCXTVXw/RJ/k2c13ef3PbQ6PZ16D+W271CtLgu3qZ5Z8UDolZQLFZnsaxjb56wXwmV0w/CQCQvPxaftbWNY2d4a0UGWVKAVotLROl4WRRNcbRE6IknUuFyWpB7Qdy2UzKxyYcijW+23lf58y1KN377iXWhtpi0q9rGhrI4WQjVta5rA6XYBhj8E2/RRdabGI2Qi7YGvfrI7zQcauLBSrqlYtr09L1mWeAmLWUBAoagDC9sJ+aW/jVp1jZdc6+0FrXGndJqRxC05M+6l0/xSJ1x7/fU9TbLRE1+jpyI5BI6SN8mpbGHNddAJZjSh+KydOaGFisskDWgy2q0ubHUAuELSLoB8Wj9SzrRpKS0lrLTM8xX7xo0EtwpUDDZ7yj9JdMG0TskjvARBoiLqXqtNb54k4+CIYpxlFfO/Do7XqNyTT9/M9EIW2qd9mOVins0kZ/BG0MkHLsj2rzl9wYLRExr7Rb7RNcc5gfq42uAutacKkvGO4cFnRWuVj3yNeQ+QOD3DNwf3q80Wx6SniZq45XNbWtBTAnOhzFeCqOCUduu3p1+9MWqzelteqn0nLG1gEcccLewyhkcbtaU20krvwSf8M10mjorgJfetExDQKtkkDjeoMAGsp+pZsekJmmUh/wB997UNN440NCM+0fajQ6btLQxrZXAMFG0pUAZAmlSBU4FHKkuzV/8AND1J7++oyy1NZBarUIo3Ga1NZAHMaWsDA594N5FoplgFrWNuqtQiEbCyOF1otTjG0mR7mF5BJHZbUgACi8m8vLGxk9hpLmt2AuzPkE//ABi0lobrXXbtymGLaXaHfhhiieFvb33L6eoRkCtjCzR8DNs80s7uTAI2+GJPgsMQrZmke9jGOcS2OtwUHZrmKoQs66Ifyp34v1/BDSZmiBT1daeoXalVqCkZnV12oWlqFxgRqCkWECILOtLUK3V1HMI0mb1dWEC09Qp6ulrBRM0WdSIFqNs6nq6WsekzoWlhDmktIyIwI8VuQdJ7S0Uvtdxc0V9oSmoU9W4LOaxz7STLWpbFdJaYnnF18hunNreyDzpmsvULXFkO5T1I7inFwiqj0Bxb3MfULurrXFjO5d1Q7k+YLQZBs6jq62Opncp6mUPIh6GY3V1HV1sdUXdURzUGhmObOoFnWz1ZQbMjmD0mOYFws61+rKero5oaTH6sp6utfq/Bd1dLmIekyOrqws61erruqo5oaTL6upEC1Oqq3V0cwNJlalTqFqCzqdQp5iHTMrULtQtTq6kWdLmBpMvULtQtTq6g2dHNHpGBZ1dtnToahW21xQtvyyMjbve4N9+a5+cPQA1Cu2zrx+l/tMgZhZo3TO2Od2I/mV5W2dJ7XacHyljT6EXYb7cz7VnLiFE0jgkz6bbdJ2eHCSVgPqg3nf5W4rOf0ljP3cbncXdkezNeEsNnpszWxBGV5vEfqE12eh24uDj8XU9I3TDzkGN8z5pyyaSkJADxU7KNXnomJpka8bLxWSW8n9Tujhgtkj3UZ9aldu5F1QXj4bW9uT3e2vvWjDpeQbjzHyU4uPzY+07JnwsXsb2pCgwDYkbPpkHvCnEYhaMU7XCoIIXo4v1SD7To5Z8K1sgOp4KHQJwKt1ejj4lTVpnLKDW6EOrhQbOraQ0pDD95I0H1Qbzz+kYrxulOnj71LPE0AHF0tSXcA1pFB41Wj4lIFhk9keuNmUdWXm9H9PYyaTxGM+swlzfYcR5rbsvSGCQ4Sx033rvLBwCz/iEF0dr9mV/5ZjHVlPV01HKx3dcDyIPuRbi2hxMZ9YuzOWJrdGf1dcbOnyxddV84nQZ/VVPV0/dXXUc4NIh1dT1dPXV11Tzg0CHV12oT9xVLEc4egRMK4QJ26Fwalzx6RIwKNSnaLqI5waD4vpb7T7TJhAxkLfWPbk9pwHsK8naJ5J3X5pHSO3vJNOVcvBKRhaFniXO5s6lBINZYFsWWFL2WFadnYuPLkZvCHUZs7VowhKxBNsK83IzqSGo0zGUoHo7HrlkaobYjMKUa9FbIsmhjbUzBIWmoNFntkRWyLNjo9BZreD3jdO/Z+yLarKJB2nOp+F2HsC88JEaC1ub3T8Qkpyj2XRk8afUraOi7T3Xe2iz/APCdDUtr4k+5ersdp1gO8Z/PyRiE1xeSPSxUeNd0TiPeZ7C8fFCk6Hwf8L+94I817UiioaHND4vL/Ux0vA+dz9F2tP8ALkmj5PqPdVEsc1qgOErnjiT7ivbWiwh3dPgse12MjMU8FouMm+07KUYeB1l6TSU7TQeORRB0pI7zRT8rh51KyZbO3ghakjIrox8XlW0n7+YpYMb3iegj6SNdkYhwL3A+bUx/Gcam5dpmC8mvO7Si8sLOXYUr7EzYNCXz2phCN+OP+X4rtx8Tnbp/gwnw+JI35ekUINA8HbnRKP6WNAqGtJ3GSn/qrnow1wp1xrzuNz3k1S/+D3bC135XMx/uXoYp32k/qjhlGK2a+4qenRGdn9koqP7VR/T4f8rIf1NTE3Q+UVpC88rvwKBJ0XkBxhkA/LWnkurTHuMtQL/aB/2zxzcPgFUfaBn/ALs7DLtHH+1Cm6Pub3mOFPWbQe1Lu0RjmKbMDVNY4+2Gpjcn2hUOFnccDjePs7qGPtCOeoA4F76jnRhCUGhSRWoGeddmeKqdBv8Aw7x2s0+XENTPndns60bPGErGnYiuKcjsUR2JNxuSMRTMZXHN2bwQ8x6YjkSDHo7JFzSRuPNkRhIs8SIrJFi0WaDJckVsv7ceCzRJ9b/2RWSbvrjwCycSjSbL8sN+5EbKs1kw8OG3g0fFXbLlU55keiB8eKzaGabZURsvyWY2bblhe5DYPFPaPhMjg0bBVxOwceJ3LKapWwN/QuTnHbQDjt+K0ryXhaGgAZBXD150ptyszaCkqjl15cU1MQF5Qtaf2KYKG9tVpGSGJTQxu7zMd7TQpKSws9F3g9oPmFpPiHJDMPFbQyNbMdGSS5pwaw8guEpHeZTwcE++zLmtc3Kq6lxkhOKFL44+0qzZK4Au4Y/NMucPSjB4jA+SG6JhyLm86FdMeLi920Q8fkRHKR6Tx4/utODT8rfSvcHt+IKzxDuuv8iqmOmYcD4ELsxcSntI554V3o9bo7TUcoOtuMpsONRvxU2qx2OTtHV47WmnuXkmxgg9sA7nVFfFQYHjeeRr7l1rOzleBX0Zvy9EIHHsyEA7A4H2VQX9B2bJORpj71jQSubkSEwNIPpi958SrXEE8iXifD43JqJ6SjRmOWc2ddD7Ho7HpJrkdjvrd8vesZGkRsO+vrJHa/6+veUm1/kiNf8AXwAWMkbIba/62D5lFDv/AJ8XfJJtdT5Vx8TsRGu5b+AG+iyaLQ2JfPzp8ERr/obeA3nik2uGdDTZveVa94nI0/0tWbRQ41/u+gFOtF2pyOHPgPiUo51aiuGWHpH1RwCsZu1eOTMANldwUuIzQbKQdl7A02DcXbqbAvZ6GswZE2mbu0TtNdq+fsdjRx/HIeGwL6Lo2cPijcNrR4UFKLg461FAxi8uvIbiq3l5oDIcrByVD1cPToVBygvXaxQXgqkKgEj0IzIsjUpI1aRLoIZVUSJUql5bJBQ4ZOC4OBSomUiVUFDQIVw87CkxIpMiBUMvPAIWsplUciha1RrVrDNOOzIeNPdBhKDmT4q5PEeSTfwPxQi76GS6IcXL4kQ8Kex8fa76+skVjkm1/wBfWaM11eW0n68gvdaOehxj/r5b+aMJP2G0pNj9pwGwnM8gisfTE4bvWPLcsWikOsd7eH15orX8sNvot5bzxSQdQY7cmjM80drjWmZ3ei391k0aJjLXc+G1ziiXjlSp9XdxcUq1+dDzefcFxcRRrM3Znb+yhoux5rzk01cc3bAOC5sgOR7IGLtp4Dclb1ew04DvOVnvrSg7OwbzvPBRRQyXmgIzODBuG/mr3wPys/ucl61eQDsoXbGjgrMcHcGN8/3Kloqw4ccG7Xmrjw3L03RXTIaXMeQGFwDCdjscORwXkmy4OeczgEUf027zePiscuJZIuLGj6s5AcvNaB6S95sxo1pAa7dso75r0rjUVGO4jIrxcmKWOVMdFL6sJEJ5QyUtI6GdYoEiWvqpcqUQob1yG9wKWvqhkVqIUFkagPCh0yqZVorAqVW8pc9DvKhhLy6+hFygvToQbWKC5BvqLyKANrVGsQC5VLlSQUfIGO4End8zs5It7H1juGQSwOxuA2lEjfsZ4lfTs4BsOofWdu2BGa6h9Z58Q1JxnYzPa75fNEa+nZZj6zvks2rKQ6H0NBi7adyuHChAPZHedvO5Kh93stzOfyRL13i7YNg40WbiUhoy0FSPyt+JVw45Dvu7x3BKh1Dvef7f3RGtp2Rme8dyhopDMRBqB3G5/iKIJMnHb9BoS7SD2fQbiTvKsJKkuOQ7oUNFIOKgXfSfi7gNyIXin4W+bksZCAfWd5BXzcGDJuLj71DRVhhjcafzO5Ikclbzzyal2Prfd4BSzEtZsAvHmpa7igwJbFzOP7re0dp10Lo2E1YQKg7OI3Lzcz63WjMmtES0SVkaBsoPYs8mNTVPzLTPpVmtrJK3XVIzG0eCu5eAhtpZP2TTYvR6O0+1xLH4EZHevMy8NKHWPUZsFUcpEgNKKjisUMguQ3OViVQq0BRxVHFWchuCtBRVz1S+uIQyVaAIZFBkQHOQ3vVUFDGsUaxKl6oZFVBQ5rF2uSLpVGt4qtAUfLQfAe9EBrgMB9Zobs/AK7V9GechgOwo0fvxKNHhg3PadyXjPeRWdxZtFBY3AZfqdu4BXa+na/yj4peTujmjf1ByU0UFa4jAYvPl+6JXNjdmLnbz8kOz/wBQ7aZ7c10H3b/BZsryDNfewHcbmd/NXheHGp7jcglv6Xj8Ec/d+I9ymSoa8C4m7zznk3miXrkePed7ks/Jn5ij2z7z9PyU0n0HsgwkuRjefIb1ayG6xztpw+fwS+lPR/L8kS1/dt5FZ1aXmy16BNHuxLjsFVawuq8u3An2qlk+6Ph7ip0b3X8viiXxfQa7gkcmLnbQiNmo6M7SgWPJ3P5qf6zeXxUyir9+BV9LNvR+lHMc5lajMDivQWPSTZBUHHIg7CvEQH+cU5otxq/Hd71xZsEWrRoup7UvVSUtZz2EVufguKqAlxQyuC4KkBUoLkZC+apAAchORnoJWiGCJQ3FEcgSrRAUe9UvrnKpWg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110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784976" cy="1143000"/>
          </a:xfrm>
        </p:spPr>
        <p:txBody>
          <a:bodyPr>
            <a:normAutofit/>
          </a:bodyPr>
          <a:lstStyle/>
          <a:p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Principios Rectores de la Política Nacional de </a:t>
            </a:r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Aguas 18.610</a:t>
            </a:r>
            <a:r>
              <a:rPr lang="es-U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2/X/ 2009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4525963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s-UY" sz="2400" dirty="0" smtClean="0">
                <a:latin typeface="+mn-lt"/>
              </a:rPr>
              <a:t>toda </a:t>
            </a:r>
            <a:r>
              <a:rPr lang="es-UY" sz="2400" dirty="0">
                <a:latin typeface="+mn-lt"/>
              </a:rPr>
              <a:t>persona </a:t>
            </a:r>
            <a:r>
              <a:rPr lang="es-UY" sz="2400" dirty="0" smtClean="0">
                <a:latin typeface="+mn-lt"/>
              </a:rPr>
              <a:t>deber abstenerse </a:t>
            </a:r>
            <a:r>
              <a:rPr lang="es-UY" sz="2400" dirty="0">
                <a:latin typeface="+mn-lt"/>
              </a:rPr>
              <a:t>de provocar impactos negativos o nocivos en los recursos hídricos, adoptando las medidas de </a:t>
            </a:r>
            <a:r>
              <a:rPr lang="es-UY" sz="2400" b="1" u="sng" dirty="0">
                <a:latin typeface="+mn-lt"/>
              </a:rPr>
              <a:t>prevención y precaución </a:t>
            </a:r>
            <a:r>
              <a:rPr lang="es-UY" sz="2400" dirty="0" smtClean="0">
                <a:latin typeface="+mn-lt"/>
              </a:rPr>
              <a:t>necesarias.</a:t>
            </a:r>
          </a:p>
          <a:p>
            <a:pPr algn="just">
              <a:spcAft>
                <a:spcPts val="600"/>
              </a:spcAft>
            </a:pPr>
            <a:r>
              <a:rPr lang="es-UY" sz="2400" dirty="0" smtClean="0">
                <a:latin typeface="+mn-lt"/>
              </a:rPr>
              <a:t>la </a:t>
            </a:r>
            <a:r>
              <a:rPr lang="es-UY" sz="2400" dirty="0">
                <a:latin typeface="+mn-lt"/>
              </a:rPr>
              <a:t>falta de certeza técnica o científica no podrá alegarse como eximente ante el riesgo de daño grave de los recursos hídricos, para la no adopción de medidas de </a:t>
            </a:r>
            <a:r>
              <a:rPr lang="es-UY" sz="2400" b="1" u="sng" dirty="0">
                <a:latin typeface="+mn-lt"/>
              </a:rPr>
              <a:t>prevención y </a:t>
            </a:r>
            <a:r>
              <a:rPr lang="es-UY" sz="2400" b="1" u="sng" dirty="0" smtClean="0">
                <a:latin typeface="+mn-lt"/>
              </a:rPr>
              <a:t>mitigación</a:t>
            </a:r>
            <a:r>
              <a:rPr lang="es-UY" sz="2400" dirty="0" smtClean="0">
                <a:latin typeface="+mn-lt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s-UY" sz="2400" dirty="0" smtClean="0">
                <a:latin typeface="+mn-lt"/>
              </a:rPr>
              <a:t>el </a:t>
            </a:r>
            <a:r>
              <a:rPr lang="es-UY" sz="2400" dirty="0">
                <a:latin typeface="+mn-lt"/>
              </a:rPr>
              <a:t>abastecimiento de agua potable a la población es la principal prioridad de uso de los recursos </a:t>
            </a:r>
            <a:r>
              <a:rPr lang="es-UY" sz="2400" dirty="0" smtClean="0">
                <a:latin typeface="+mn-lt"/>
              </a:rPr>
              <a:t>hídricos.</a:t>
            </a:r>
          </a:p>
          <a:p>
            <a:pPr algn="just">
              <a:spcAft>
                <a:spcPts val="600"/>
              </a:spcAft>
            </a:pPr>
            <a:r>
              <a:rPr lang="es-UY" sz="2400" dirty="0" smtClean="0">
                <a:latin typeface="+mn-lt"/>
              </a:rPr>
              <a:t>la </a:t>
            </a:r>
            <a:r>
              <a:rPr lang="es-UY" sz="2400" dirty="0">
                <a:latin typeface="+mn-lt"/>
              </a:rPr>
              <a:t>gestión de los recursos hídricos tendrá por objetivo el uso de los mismos de manera ambientalmente sustentable y orientado a satisfacer las necesidades de la sociedad en materia de </a:t>
            </a:r>
            <a:r>
              <a:rPr lang="es-UY" sz="2400" dirty="0" smtClean="0">
                <a:latin typeface="+mn-lt"/>
              </a:rPr>
              <a:t>agua. </a:t>
            </a:r>
            <a:endParaRPr lang="es-UY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s-UY" sz="3100" dirty="0" smtClean="0"/>
              <a:t/>
            </a:r>
            <a:br>
              <a:rPr lang="es-UY" sz="3100" dirty="0" smtClean="0"/>
            </a:br>
            <a:r>
              <a:rPr lang="es-UY" sz="3100" dirty="0"/>
              <a:t/>
            </a:r>
            <a:br>
              <a:rPr lang="es-UY" sz="3100" dirty="0"/>
            </a:br>
            <a:r>
              <a:rPr lang="es-UY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dubio </a:t>
            </a:r>
            <a:r>
              <a:rPr lang="es-UY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País Natural </a:t>
            </a:r>
            <a:r>
              <a:rPr lang="es-UY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UY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Y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dubio </a:t>
            </a:r>
            <a:r>
              <a:rPr lang="es-UY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</a:t>
            </a:r>
            <a:r>
              <a:rPr lang="es-UY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Defensa de </a:t>
            </a:r>
            <a:r>
              <a:rPr lang="es-UY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Recursos </a:t>
            </a:r>
            <a:r>
              <a:rPr lang="es-UY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Hídricos</a:t>
            </a:r>
            <a:r>
              <a:rPr lang="es-UY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UY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Y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UY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UY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08720"/>
            <a:ext cx="8075240" cy="4830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UY" dirty="0" smtClean="0">
              <a:latin typeface="+mn-lt"/>
            </a:endParaRPr>
          </a:p>
          <a:p>
            <a:pPr marL="0" indent="0" algn="just">
              <a:buNone/>
            </a:pPr>
            <a:r>
              <a:rPr lang="es-UY" sz="2800" dirty="0" smtClean="0">
                <a:latin typeface="+mn-lt"/>
              </a:rPr>
              <a:t>Objetivo </a:t>
            </a:r>
            <a:r>
              <a:rPr lang="es-UY" sz="2800" dirty="0">
                <a:latin typeface="+mn-lt"/>
              </a:rPr>
              <a:t>específico </a:t>
            </a:r>
            <a:r>
              <a:rPr lang="es-UY" sz="2800" dirty="0" smtClean="0">
                <a:latin typeface="+mn-lt"/>
              </a:rPr>
              <a:t>del </a:t>
            </a:r>
            <a:r>
              <a:rPr lang="es-UY" sz="2800" dirty="0">
                <a:latin typeface="+mn-lt"/>
              </a:rPr>
              <a:t>Sistema Nacional de Áreas Naturales Protegidas evitar el deterioro de las cuencas hidrográficas de modo de asegurar la calidad y cantidad de </a:t>
            </a:r>
            <a:r>
              <a:rPr lang="es-UY" sz="2800" dirty="0" smtClean="0">
                <a:latin typeface="+mn-lt"/>
              </a:rPr>
              <a:t>aguas.</a:t>
            </a:r>
          </a:p>
          <a:p>
            <a:pPr marL="0" indent="0">
              <a:buNone/>
            </a:pPr>
            <a:endParaRPr lang="es-UY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9415"/>
            <a:ext cx="20478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2998402"/>
            <a:ext cx="38164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46" y="1484784"/>
            <a:ext cx="4306644" cy="467466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Ordenamiento Territorial (N°18.308)</a:t>
            </a:r>
            <a:endParaRPr lang="es-U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3573760"/>
          </a:xfrm>
        </p:spPr>
        <p:txBody>
          <a:bodyPr>
            <a:normAutofit/>
          </a:bodyPr>
          <a:lstStyle/>
          <a:p>
            <a:pPr algn="just"/>
            <a:r>
              <a:rPr lang="es-UY" sz="2400" dirty="0" smtClean="0">
                <a:latin typeface="+mn-lt"/>
              </a:rPr>
              <a:t>El ordenamiento territorial es de interés general, es función pública y cometido esencial del Estado, y sus disposiciones e instrumentos son de orden público </a:t>
            </a:r>
          </a:p>
          <a:p>
            <a:pPr marL="0" indent="0" algn="just">
              <a:buNone/>
            </a:pPr>
            <a:endParaRPr lang="es-UY" sz="2400" dirty="0" smtClean="0">
              <a:latin typeface="+mn-lt"/>
            </a:endParaRPr>
          </a:p>
          <a:p>
            <a:pPr algn="just"/>
            <a:r>
              <a:rPr lang="es-UY" sz="2400" dirty="0">
                <a:latin typeface="+mn-lt"/>
              </a:rPr>
              <a:t>T</a:t>
            </a:r>
            <a:r>
              <a:rPr lang="es-UY" sz="2400" dirty="0" smtClean="0">
                <a:latin typeface="+mn-lt"/>
              </a:rPr>
              <a:t>oda </a:t>
            </a:r>
            <a:r>
              <a:rPr lang="es-UY" sz="2400" dirty="0">
                <a:latin typeface="+mn-lt"/>
              </a:rPr>
              <a:t>persona tiene derecho a que los poderes públicos establezcan un ordenamiento territorial adecuado al interés general </a:t>
            </a:r>
            <a:endParaRPr lang="es-UY" sz="2400" dirty="0" smtClean="0">
              <a:latin typeface="+mn-lt"/>
            </a:endParaRPr>
          </a:p>
          <a:p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653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GT y GR 2010 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- Presentación Institucional  2013 - G&amp;R</Template>
  <TotalTime>620</TotalTime>
  <Words>716</Words>
  <Application>Microsoft Office PowerPoint</Application>
  <PresentationFormat>Presentación en pantalla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Template GT y GR 2010 01</vt:lpstr>
      <vt:lpstr>Desarrollo Constitucional en Uruguay de los conceptos  “Madre Naturaleza” e "In Dubio Pro Natura“  </vt:lpstr>
      <vt:lpstr>Art. 47 de la Constitución de la República</vt:lpstr>
      <vt:lpstr>Protección Constitucional de los Recursos Hídricos</vt:lpstr>
      <vt:lpstr>Ley de Protección del Medio Ambiente, 17.283</vt:lpstr>
      <vt:lpstr>Deber del Estado</vt:lpstr>
      <vt:lpstr>Uruguay: País Natural</vt:lpstr>
      <vt:lpstr>Ley de Principios Rectores de la Política Nacional de Aguas 18.610, de 2/X/ 2009</vt:lpstr>
      <vt:lpstr>  In dubio pro País Natural  In dubio pro Defensa de los Recursos Hídricos  </vt:lpstr>
      <vt:lpstr>Ley de Ordenamiento Territorial (N°18.308)</vt:lpstr>
      <vt:lpstr>Principios rectores del Ordenamiento del Territorio</vt:lpstr>
      <vt:lpstr>Orden Público Ambiental reconocido en la Constitución y en la Ley.</vt:lpstr>
      <vt:lpstr>Estado como Guardián y Garante  de la protección del ambiente</vt:lpstr>
      <vt:lpstr>Responsabilidad Objetiva</vt:lpstr>
      <vt:lpstr>G</vt:lpstr>
    </vt:vector>
  </TitlesOfParts>
  <Company>Guyer &amp; Regules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Constitucional en Uruguay de los conceptos  “Madre Naturaleza” e "In Dubio Pro Natura“  </dc:title>
  <dc:creator>Anabela Aldaz</dc:creator>
  <cp:lastModifiedBy>Anabela Aldaz</cp:lastModifiedBy>
  <cp:revision>27</cp:revision>
  <dcterms:created xsi:type="dcterms:W3CDTF">2014-09-22T15:02:09Z</dcterms:created>
  <dcterms:modified xsi:type="dcterms:W3CDTF">2014-09-23T16:40:55Z</dcterms:modified>
</cp:coreProperties>
</file>